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56" r:id="rId2"/>
    <p:sldId id="303" r:id="rId3"/>
    <p:sldId id="313" r:id="rId4"/>
    <p:sldId id="320" r:id="rId5"/>
    <p:sldId id="375" r:id="rId6"/>
    <p:sldId id="275" r:id="rId7"/>
    <p:sldId id="316" r:id="rId8"/>
    <p:sldId id="304" r:id="rId9"/>
    <p:sldId id="317" r:id="rId10"/>
    <p:sldId id="318" r:id="rId11"/>
    <p:sldId id="376" r:id="rId12"/>
    <p:sldId id="373" r:id="rId13"/>
    <p:sldId id="270" r:id="rId14"/>
    <p:sldId id="271" r:id="rId15"/>
    <p:sldId id="272" r:id="rId16"/>
    <p:sldId id="310" r:id="rId17"/>
    <p:sldId id="311" r:id="rId18"/>
    <p:sldId id="312" r:id="rId19"/>
    <p:sldId id="314" r:id="rId20"/>
    <p:sldId id="372" r:id="rId21"/>
    <p:sldId id="356" r:id="rId22"/>
    <p:sldId id="282" r:id="rId23"/>
    <p:sldId id="323" r:id="rId24"/>
    <p:sldId id="288" r:id="rId25"/>
    <p:sldId id="328" r:id="rId26"/>
    <p:sldId id="357" r:id="rId27"/>
    <p:sldId id="358" r:id="rId28"/>
    <p:sldId id="325" r:id="rId29"/>
    <p:sldId id="324" r:id="rId30"/>
    <p:sldId id="360" r:id="rId31"/>
    <p:sldId id="366" r:id="rId32"/>
    <p:sldId id="370" r:id="rId33"/>
    <p:sldId id="334" r:id="rId34"/>
    <p:sldId id="335" r:id="rId35"/>
    <p:sldId id="361" r:id="rId36"/>
    <p:sldId id="359" r:id="rId37"/>
    <p:sldId id="362" r:id="rId38"/>
    <p:sldId id="363" r:id="rId39"/>
    <p:sldId id="364" r:id="rId40"/>
    <p:sldId id="365" r:id="rId41"/>
    <p:sldId id="341" r:id="rId42"/>
    <p:sldId id="343" r:id="rId43"/>
    <p:sldId id="352" r:id="rId44"/>
    <p:sldId id="367" r:id="rId45"/>
    <p:sldId id="377" r:id="rId46"/>
    <p:sldId id="368" r:id="rId47"/>
    <p:sldId id="378" r:id="rId48"/>
    <p:sldId id="369" r:id="rId49"/>
    <p:sldId id="371" r:id="rId50"/>
    <p:sldId id="374" r:id="rId51"/>
    <p:sldId id="339" r:id="rId52"/>
    <p:sldId id="338" r:id="rId53"/>
    <p:sldId id="340" r:id="rId54"/>
    <p:sldId id="353" r:id="rId55"/>
    <p:sldId id="354" r:id="rId56"/>
    <p:sldId id="355" r:id="rId57"/>
    <p:sldId id="299" r:id="rId5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66"/>
    <a:srgbClr val="66FF66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3173" autoAdjust="0"/>
    <p:restoredTop sz="94654" autoAdjust="0"/>
  </p:normalViewPr>
  <p:slideViewPr>
    <p:cSldViewPr>
      <p:cViewPr>
        <p:scale>
          <a:sx n="70" d="100"/>
          <a:sy n="70" d="100"/>
        </p:scale>
        <p:origin x="-894" y="-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182A8-B2D4-4B15-B7F8-66BFEBAC902B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CED7A-316E-467C-9EAE-CC26F5D63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60391-B369-4B32-A044-8964B34A63F8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B9EB9-4A20-49D4-A6EA-9B9BE9F27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FB50B-C66B-4868-A661-7121A19824E4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4CD63-1714-4705-9615-DF339F3863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11F96-B5C1-44DC-8A2A-785A563743C2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64129-79C0-4FC6-BD8A-C70C09155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15CD8-D576-4C07-9F00-D600D1D9055A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B0966-489B-4AF3-BB04-44C5A4B199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7FEBE-D578-4391-8B39-4C11F90BA118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9CC94-9FC6-48F4-8CE9-B658ADF8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468C3-62AD-43E7-BDE9-738B01066C80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EAA7E-B679-4BA4-907C-B69B4D447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4737B-6890-49CD-8666-2241F175C601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DB5C1-5493-4225-906A-59CC684FF8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8E4DD-8BB4-43A9-B34E-08EC2ADD27EB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3AF1B-56C6-4ACC-96DF-4869EA3675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3B0DC-ACFC-4A95-BAC6-B1A9F4323C0B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812A2-DC7C-4400-A723-AA17C8303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DCF7D-7C46-411B-9B48-4B74E3EC703A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85010-8787-41F2-AE5D-740B50356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F9875DF-49FC-46B2-B1D5-87111979759B}" type="datetimeFigureOut">
              <a:rPr lang="ru-RU"/>
              <a:pPr>
                <a:defRPr/>
              </a:pPr>
              <a:t>06.05.2018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11B5464-1440-4C4F-AAFA-A7563F5F15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895" r:id="rId4"/>
    <p:sldLayoutId id="2147483901" r:id="rId5"/>
    <p:sldLayoutId id="2147483896" r:id="rId6"/>
    <p:sldLayoutId id="2147483902" r:id="rId7"/>
    <p:sldLayoutId id="2147483903" r:id="rId8"/>
    <p:sldLayoutId id="2147483904" r:id="rId9"/>
    <p:sldLayoutId id="2147483897" r:id="rId10"/>
    <p:sldLayoutId id="2147483905" r:id="rId11"/>
  </p:sldLayoutIdLst>
  <p:transition spd="med" advClick="0" advTm="5000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Student\&#1052;&#1086;&#1080;%20&#1076;&#1086;&#1082;&#1091;&#1084;&#1077;&#1085;&#1090;&#1099;\&#1043;&#1077;&#1088;&#1073;.g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.png"/><Relationship Id="rId4" Type="http://schemas.openxmlformats.org/officeDocument/2006/relationships/image" Target="../media/image43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7.jpeg"/><Relationship Id="rId7" Type="http://schemas.openxmlformats.org/officeDocument/2006/relationships/image" Target="../media/image50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4.png"/><Relationship Id="rId4" Type="http://schemas.openxmlformats.org/officeDocument/2006/relationships/image" Target="../media/image73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7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4786313" y="0"/>
            <a:ext cx="4357687" cy="6002338"/>
          </a:xfrm>
        </p:spPr>
        <p:txBody>
          <a:bodyPr lIns="91440" tIns="45720" rIns="91440" bIns="45720" anchorCtr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Муниципальное бюджетное общеобразовательное учреждение </a:t>
            </a:r>
            <a:b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</a:t>
            </a:r>
            <a:r>
              <a:rPr lang="ru-RU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Черемшанская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средняя общеобразовательная школа №1 имени </a:t>
            </a:r>
            <a:r>
              <a:rPr lang="ru-RU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петра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семеновича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курасанова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 </a:t>
            </a:r>
            <a:r>
              <a:rPr lang="ru-RU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Черемшанского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муниципального района Республики Татарстан</a:t>
            </a:r>
            <a:b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Публичный отчет</a:t>
            </a:r>
            <a:r>
              <a:rPr lang="ru-RU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1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директора школы</a:t>
            </a:r>
            <a:br>
              <a:rPr lang="ru-RU" sz="1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Плотникова Виктора Александровича</a:t>
            </a:r>
          </a:p>
        </p:txBody>
      </p:sp>
      <p:pic>
        <p:nvPicPr>
          <p:cNvPr id="10243" name="Picture 10" descr="C:\Documents and Settings\Student\Мои документы\Герб.g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500694" y="214290"/>
            <a:ext cx="1009650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1725" y="157163"/>
            <a:ext cx="1130300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F:\фото школы №1\P10708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950" y="1062038"/>
            <a:ext cx="4608513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87746" y="1378829"/>
            <a:ext cx="4248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66"/>
                </a:solidFill>
              </a:rPr>
              <a:t>2017-2018 учебный год</a:t>
            </a:r>
            <a:endParaRPr lang="ru-RU" sz="2800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5507037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rgbClr val="FF0000"/>
                </a:solidFill>
              </a:rPr>
              <a:t>Вариативное </a:t>
            </a:r>
            <a:br>
              <a:rPr lang="ru-RU" altLang="ru-RU" sz="4000" b="1" dirty="0" smtClean="0">
                <a:solidFill>
                  <a:srgbClr val="FF0000"/>
                </a:solidFill>
              </a:rPr>
            </a:br>
            <a:r>
              <a:rPr lang="ru-RU" altLang="ru-RU" sz="4000" b="1" dirty="0" smtClean="0">
                <a:solidFill>
                  <a:srgbClr val="FF0000"/>
                </a:solidFill>
              </a:rPr>
              <a:t>образование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" y="1676400"/>
            <a:ext cx="8748464" cy="4921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           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Начальная школа -  обучение по ФГОС НОО– 1-4 классы;</a:t>
            </a:r>
          </a:p>
          <a:p>
            <a:pPr eaLnBrk="1" hangingPunct="1"/>
            <a:endParaRPr lang="ru-RU" alt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Основная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– общеобразовательный уровень с расширенным изучением математики и русского языка за счёт часов школьного компонента учебного плана, в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предпрофильная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подготовка в 9 классе на элективных курсах, 8 классы – пилотные - ФГОС ООО.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Средняя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– универсальное обучение.  По выбору родителей и обучающихся 10, 11 классов имеется возможность открытия социально-гуманитарного профиля.</a:t>
            </a:r>
          </a:p>
        </p:txBody>
      </p:sp>
      <p:pic>
        <p:nvPicPr>
          <p:cNvPr id="2765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188" y="3333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100" b="1" cap="none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Режим обучения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Основной язык обучения – </a:t>
            </a:r>
            <a:r>
              <a:rPr lang="ru-RU" altLang="ru-RU" sz="2400" i="1" dirty="0">
                <a:solidFill>
                  <a:srgbClr val="0070C0"/>
                </a:solidFill>
                <a:latin typeface="Times New Roman" pitchFamily="18" charset="0"/>
              </a:rPr>
              <a:t>русский </a:t>
            </a: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Режим обучения: </a:t>
            </a: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Уроки проводятся в одну смену.</a:t>
            </a: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Продолжительность урока – 45 минут.</a:t>
            </a: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Занятия по 35 минут  проводятся пять дней в неделю только в первом классе.  </a:t>
            </a: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Длительность перемен -10 мин.</a:t>
            </a:r>
          </a:p>
          <a:p>
            <a:pPr marL="109728" lvl="0" indent="0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</a:pPr>
            <a:endParaRPr lang="ru-RU" altLang="ru-RU" sz="2400" dirty="0">
              <a:solidFill>
                <a:srgbClr val="0070C0"/>
              </a:solidFill>
              <a:latin typeface="Times New Roman" pitchFamily="18" charset="0"/>
            </a:endParaRP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Во второй половине дня на базе школы работают  </a:t>
            </a: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 группы продленного дня </a:t>
            </a: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 творческие объединения кружковцев</a:t>
            </a: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 спортивные секции</a:t>
            </a: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endParaRPr lang="ru-RU" altLang="ru-RU" sz="2400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altLang="ru-RU" sz="2400" dirty="0" smtClean="0">
                <a:solidFill>
                  <a:srgbClr val="0070C0"/>
                </a:solidFill>
                <a:latin typeface="Times New Roman" pitchFamily="18" charset="0"/>
              </a:rPr>
              <a:t>Изучаемый </a:t>
            </a: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</a:rPr>
              <a:t>иностранный язык – </a:t>
            </a:r>
            <a:r>
              <a:rPr lang="ru-RU" altLang="ru-RU" sz="2400" i="1" dirty="0">
                <a:solidFill>
                  <a:srgbClr val="0070C0"/>
                </a:solidFill>
                <a:latin typeface="Times New Roman" pitchFamily="18" charset="0"/>
              </a:rPr>
              <a:t>английский</a:t>
            </a:r>
            <a:r>
              <a:rPr lang="ru-RU" altLang="ru-RU" sz="2400" i="1" dirty="0">
                <a:solidFill>
                  <a:srgbClr val="0070C0"/>
                </a:solidFill>
                <a:latin typeface="Lucida Sans Unicode"/>
              </a:rPr>
              <a:t> </a:t>
            </a:r>
          </a:p>
          <a:p>
            <a:pPr marL="365760" lvl="0" indent="-256032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</a:pPr>
            <a:endParaRPr lang="ru-RU" altLang="ru-RU" sz="2000" dirty="0">
              <a:solidFill>
                <a:prstClr val="black"/>
              </a:solidFill>
              <a:latin typeface="Lucida Sans Unicode"/>
            </a:endParaRPr>
          </a:p>
          <a:p>
            <a:endParaRPr lang="ru-RU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7287053"/>
      </p:ext>
    </p:extLst>
  </p:cSld>
  <p:clrMapOvr>
    <a:masterClrMapping/>
  </p:clrMapOvr>
  <p:transition spd="med" advClick="0" advTm="5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57200"/>
            <a:ext cx="5976664" cy="838200"/>
          </a:xfrm>
        </p:spPr>
        <p:txBody>
          <a:bodyPr/>
          <a:lstStyle/>
          <a:p>
            <a:r>
              <a:rPr lang="ru-RU" altLang="ru-RU" sz="4100" b="1" cap="none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Приём в школу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3"/>
            <a:ext cx="8299648" cy="4525962"/>
          </a:xfrm>
        </p:spPr>
        <p:txBody>
          <a:bodyPr/>
          <a:lstStyle/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</a:pPr>
            <a:r>
              <a:rPr lang="ru-RU" altLang="ru-RU" sz="2200" dirty="0" smtClean="0">
                <a:solidFill>
                  <a:srgbClr val="0070C0"/>
                </a:solidFill>
                <a:latin typeface="Times New Roman" pitchFamily="18" charset="0"/>
              </a:rPr>
              <a:t>              В </a:t>
            </a: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1-ый класс дети принимаются  по заявлению родителей</a:t>
            </a: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</a:pP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 с 1-го февраля возрастом не менее 6 лет и 6 месяцев и не более 8 лет </a:t>
            </a: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</a:pPr>
            <a:r>
              <a:rPr lang="ru-RU" altLang="ru-RU" sz="2200" dirty="0" smtClean="0">
                <a:solidFill>
                  <a:srgbClr val="0070C0"/>
                </a:solidFill>
                <a:latin typeface="Times New Roman" pitchFamily="18" charset="0"/>
              </a:rPr>
              <a:t> на </a:t>
            </a: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1 сентября текущего года с приложением медицинской карты.</a:t>
            </a: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</a:pPr>
            <a:endParaRPr lang="ru-RU" altLang="ru-RU" sz="2200" dirty="0">
              <a:solidFill>
                <a:srgbClr val="0070C0"/>
              </a:solidFill>
              <a:latin typeface="Times New Roman" pitchFamily="18" charset="0"/>
            </a:endParaRP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</a:pP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     Для   приема   в    10-е   классы   необходимо   представить   следующие документы:</a:t>
            </a: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- </a:t>
            </a:r>
            <a:r>
              <a:rPr lang="ru-RU" altLang="ru-RU" sz="2200" dirty="0" smtClean="0">
                <a:solidFill>
                  <a:srgbClr val="0070C0"/>
                </a:solidFill>
                <a:latin typeface="Times New Roman" pitchFamily="18" charset="0"/>
              </a:rPr>
              <a:t>заявление заявителя;</a:t>
            </a:r>
            <a:endParaRPr lang="ru-RU" altLang="ru-RU" sz="2200" dirty="0">
              <a:solidFill>
                <a:srgbClr val="0070C0"/>
              </a:solidFill>
              <a:latin typeface="Times New Roman" pitchFamily="18" charset="0"/>
            </a:endParaRP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медицинская карта;</a:t>
            </a: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копия свидетельства о рождении;</a:t>
            </a: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копия документа  и документ о получении основного общего образования государственного образца;</a:t>
            </a: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личное дело.</a:t>
            </a: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</a:pP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     </a:t>
            </a:r>
          </a:p>
          <a:p>
            <a:pPr marL="365760" lvl="0" indent="-256032" algn="just" eaLnBrk="1" fontAlgn="auto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</a:pP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      Заявление о приёме ребёнка в школу </a:t>
            </a:r>
            <a:r>
              <a:rPr lang="ru-RU" altLang="ru-RU" sz="2200" dirty="0" smtClean="0">
                <a:solidFill>
                  <a:srgbClr val="0070C0"/>
                </a:solidFill>
                <a:latin typeface="Times New Roman" pitchFamily="18" charset="0"/>
              </a:rPr>
              <a:t>необходимо </a:t>
            </a: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подать через интернет-приёмную директора в системе «Электронное образование РТ» на сайте школы.</a:t>
            </a:r>
          </a:p>
          <a:p>
            <a:pPr algn="just"/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737267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 sz="quarter" idx="4294967295"/>
          </p:nvPr>
        </p:nvSpPr>
        <p:spPr>
          <a:xfrm>
            <a:off x="684213" y="233363"/>
            <a:ext cx="7739062" cy="1250950"/>
          </a:xfrm>
        </p:spPr>
        <p:txBody>
          <a:bodyPr lIns="91440" tIns="45720" rIns="91440" bIns="45720" anchorCtr="1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Миссия школы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sz="quarter" idx="4294967295"/>
          </p:nvPr>
        </p:nvSpPr>
        <p:spPr>
          <a:xfrm>
            <a:off x="1000100" y="1500188"/>
            <a:ext cx="7726388" cy="4929187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Создать </a:t>
            </a:r>
            <a:r>
              <a:rPr lang="ru-RU" sz="2800" b="1" dirty="0">
                <a:solidFill>
                  <a:srgbClr val="0070C0"/>
                </a:solidFill>
                <a:latin typeface="Times New Roman"/>
                <a:ea typeface="Times New Roman"/>
              </a:rPr>
              <a:t>условия для всех: одаренных, обычных, нуждающихся в коррекции с учетом их различий, интересов, склонностей. Способностей и потребностей;</a:t>
            </a:r>
            <a:endParaRPr lang="ru-RU" sz="2400" b="1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>
                <a:solidFill>
                  <a:srgbClr val="0070C0"/>
                </a:solidFill>
                <a:latin typeface="Times New Roman"/>
                <a:ea typeface="Times New Roman"/>
              </a:rPr>
              <a:t>Обеспечить самоопределение и самореализацию школьников;</a:t>
            </a:r>
            <a:endParaRPr lang="ru-RU" sz="2400" b="1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>
                <a:solidFill>
                  <a:srgbClr val="0070C0"/>
                </a:solidFill>
                <a:latin typeface="Times New Roman"/>
                <a:ea typeface="Times New Roman"/>
              </a:rPr>
              <a:t>Осуществить социальную поддержку учащихся «трудные судьбы», обеспечить их успешную социализацию современной действительности.</a:t>
            </a:r>
            <a:endParaRPr lang="ru-RU" sz="2400" b="1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L="0" indent="0" algn="just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260350"/>
            <a:ext cx="9144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487487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направления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внутренней политики  школы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5720" y="1357298"/>
            <a:ext cx="8715436" cy="524005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Развитие самостоятельности и способности к самоорганизации, саморазвитию;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 Развитие способности к созидательной деятельности;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3. Формирование правовой культуры высокого уровня;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4. Воспитание толерантности;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5. Полный поворот к личности ученика;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6. Переход к универсально-профильному образованию;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7. Широкое вовлечение родителей, представителей местного сообщества,  учеников в процесс управления школой;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8.Дальнейшая компьютеризация как процесс подготовки школьника к жизни в условиях новых информационных технологий;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9.Активизация деятельности психологической и социологической службы в определении перспектив развития личности.</a:t>
            </a:r>
          </a:p>
        </p:txBody>
      </p:sp>
      <p:pic>
        <p:nvPicPr>
          <p:cNvPr id="1843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296987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47650"/>
            <a:ext cx="9144000" cy="1143000"/>
          </a:xfrm>
        </p:spPr>
        <p:txBody>
          <a:bodyPr lIns="91440" tIns="45720" rIns="91440" bIns="45720" anchorCtr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Состав обучающихся </a:t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в школе </a:t>
            </a:r>
            <a:endParaRPr lang="ru-RU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71600" y="1676400"/>
            <a:ext cx="7772400" cy="4114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 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татары – 133 человек;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русские – 105 человек;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чуваши – 52 человека;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мордва – 15 человека;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другие национальности – 6 человек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;</a:t>
            </a:r>
            <a:endParaRPr lang="ru-RU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  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мешанные браки – 34.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36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4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946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333375"/>
            <a:ext cx="115093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AutoShape 7" descr="9"/>
          <p:cNvSpPr>
            <a:spLocks noChangeAspect="1" noChangeArrowheads="1"/>
          </p:cNvSpPr>
          <p:nvPr/>
        </p:nvSpPr>
        <p:spPr bwMode="auto">
          <a:xfrm>
            <a:off x="173038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841375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Данные сохранности</a:t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контингента учащихся </a:t>
            </a:r>
            <a:endParaRPr lang="ru-RU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052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333375"/>
            <a:ext cx="115093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4" name="AutoShape 5" descr="9"/>
          <p:cNvSpPr>
            <a:spLocks noChangeAspect="1" noChangeArrowheads="1"/>
          </p:cNvSpPr>
          <p:nvPr/>
        </p:nvSpPr>
        <p:spPr bwMode="auto">
          <a:xfrm>
            <a:off x="173038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33992875"/>
              </p:ext>
            </p:extLst>
          </p:nvPr>
        </p:nvGraphicFramePr>
        <p:xfrm>
          <a:off x="785786" y="1714488"/>
          <a:ext cx="7858179" cy="4761686"/>
        </p:xfrm>
        <a:graphic>
          <a:graphicData uri="http://schemas.openxmlformats.org/drawingml/2006/table">
            <a:tbl>
              <a:tblPr/>
              <a:tblGrid>
                <a:gridCol w="2041640"/>
                <a:gridCol w="1224183"/>
                <a:gridCol w="1520528"/>
                <a:gridCol w="1535914"/>
                <a:gridCol w="1535914"/>
              </a:tblGrid>
              <a:tr h="908959">
                <a:tc rowSpan="3">
                  <a:txBody>
                    <a:bodyPr/>
                    <a:lstStyle/>
                    <a:p>
                      <a:pPr algn="ctr" fontAlgn="base"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Количество классов всего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502" marR="54502" marT="27251" marB="27251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ase"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</a:endParaRPr>
                    </a:p>
                    <a:p>
                      <a:pPr algn="ctr" fontAlgn="base"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3200" b="1" kern="1200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Учебные года</a:t>
                      </a:r>
                    </a:p>
                  </a:txBody>
                  <a:tcPr marL="54502" marR="54502" marT="27251" marB="2725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2014/2015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2015/2016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2016/2017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2017/2018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22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24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24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24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030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1-ая ступень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502" marR="54502" marT="27251" marB="27251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12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13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12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12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290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2-ая ступень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502" marR="54502" marT="27251" marB="27251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8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9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290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3 ступень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502" marR="54502" marT="27251" marB="27251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0696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Общее количество обучающихся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502" marR="54502" marT="27251" marB="27251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spc="-1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318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spc="-1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346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spc="-1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346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877" marR="40877" marT="567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spc="-1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1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353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8" y="1500188"/>
            <a:ext cx="9072562" cy="1143000"/>
          </a:xfrm>
        </p:spPr>
        <p:txBody>
          <a:bodyPr lIns="91440" tIns="45720" rIns="91440" bIns="45720" anchorCtr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Результаты   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социологических исследований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семей обучающихся 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2017-2018 учебном году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150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333375"/>
            <a:ext cx="115093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AutoShape 5" descr="9"/>
          <p:cNvSpPr>
            <a:spLocks noChangeAspect="1" noChangeArrowheads="1"/>
          </p:cNvSpPr>
          <p:nvPr/>
        </p:nvSpPr>
        <p:spPr bwMode="auto">
          <a:xfrm>
            <a:off x="173038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338904"/>
              </p:ext>
            </p:extLst>
          </p:nvPr>
        </p:nvGraphicFramePr>
        <p:xfrm>
          <a:off x="928662" y="3286124"/>
          <a:ext cx="7786742" cy="2786082"/>
        </p:xfrm>
        <a:graphic>
          <a:graphicData uri="http://schemas.openxmlformats.org/drawingml/2006/table">
            <a:tbl>
              <a:tblPr/>
              <a:tblGrid>
                <a:gridCol w="2180288"/>
                <a:gridCol w="1837625"/>
                <a:gridCol w="1977878"/>
                <a:gridCol w="1790951"/>
              </a:tblGrid>
              <a:tr h="1348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Полные семьи 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130" indent="-241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Неполные семьи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Многодетные семьи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Семьи, оформившие опекунство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79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2060"/>
                        </a:solidFill>
                        <a:effectLst/>
                        <a:latin typeface="Cambria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</a:rPr>
                        <a:t>197 </a:t>
                      </a:r>
                      <a:r>
                        <a:rPr lang="ru-RU" sz="2400" b="1" kern="1200" dirty="0">
                          <a:solidFill>
                            <a:srgbClr val="002060"/>
                          </a:solidFill>
                          <a:effectLst/>
                          <a:latin typeface="Franklin Gothic Medium"/>
                          <a:ea typeface="Calibri"/>
                        </a:rPr>
                        <a:t>ч</a:t>
                      </a:r>
                      <a:r>
                        <a:rPr lang="ru-RU" sz="2400" b="1" kern="12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</a:rPr>
                        <a:t>. / 57%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indent="-273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2060"/>
                        </a:solidFill>
                        <a:effectLst/>
                        <a:latin typeface="Cambria"/>
                        <a:ea typeface="Calibri"/>
                      </a:endParaRPr>
                    </a:p>
                    <a:p>
                      <a:pPr marL="27305" indent="-273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</a:rPr>
                        <a:t>49</a:t>
                      </a: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Franklin Gothic Medium"/>
                          <a:ea typeface="Calibri"/>
                        </a:rPr>
                        <a:t>ч</a:t>
                      </a:r>
                      <a:r>
                        <a:rPr lang="ru-RU" sz="2400" b="1" kern="12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</a:rPr>
                        <a:t>./14%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2060"/>
                        </a:solidFill>
                        <a:effectLst/>
                        <a:latin typeface="Cambria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</a:rPr>
                        <a:t>71 </a:t>
                      </a:r>
                      <a:r>
                        <a:rPr lang="ru-RU" sz="2400" b="1" kern="1200" dirty="0">
                          <a:solidFill>
                            <a:srgbClr val="002060"/>
                          </a:solidFill>
                          <a:effectLst/>
                          <a:latin typeface="Franklin Gothic Medium"/>
                          <a:ea typeface="Calibri"/>
                        </a:rPr>
                        <a:t>ч</a:t>
                      </a:r>
                      <a:r>
                        <a:rPr lang="ru-RU" sz="2400" b="1" kern="12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</a:rPr>
                        <a:t>./20%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2060"/>
                        </a:solidFill>
                        <a:effectLst/>
                        <a:latin typeface="Cambria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</a:rPr>
                        <a:t>11</a:t>
                      </a: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Franklin Gothic Medium"/>
                          <a:ea typeface="Calibri"/>
                        </a:rPr>
                        <a:t>ч</a:t>
                      </a:r>
                      <a:r>
                        <a:rPr lang="ru-RU" sz="2400" b="1" kern="12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</a:rPr>
                        <a:t>. / 3%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945" marR="6794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571480"/>
            <a:ext cx="7772400" cy="135770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rgbClr val="FF0000"/>
                </a:solidFill>
              </a:rPr>
              <a:t>Органы ученического  </a:t>
            </a:r>
            <a:br>
              <a:rPr lang="ru-RU" altLang="ru-RU" sz="4000" b="1" dirty="0" smtClean="0">
                <a:solidFill>
                  <a:srgbClr val="FF0000"/>
                </a:solidFill>
              </a:rPr>
            </a:br>
            <a:r>
              <a:rPr lang="ru-RU" altLang="ru-RU" sz="4000" b="1" dirty="0" smtClean="0">
                <a:solidFill>
                  <a:srgbClr val="FF0000"/>
                </a:solidFill>
              </a:rPr>
              <a:t>    самоуправления в правовой сфере школы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916113"/>
            <a:ext cx="9034463" cy="432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        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Проект «</a:t>
            </a:r>
            <a:r>
              <a:rPr lang="ru-RU" altLang="ru-RU" sz="2400" dirty="0" err="1" smtClean="0">
                <a:solidFill>
                  <a:srgbClr val="002060"/>
                </a:solidFill>
                <a:latin typeface="Times New Roman" pitchFamily="18" charset="0"/>
              </a:rPr>
              <a:t>СМС-бокс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», реализуемый совместно с прокуратурой </a:t>
            </a:r>
            <a:r>
              <a:rPr lang="ru-RU" altLang="ru-RU" sz="2400" dirty="0" err="1" smtClean="0">
                <a:solidFill>
                  <a:srgbClr val="002060"/>
                </a:solidFill>
                <a:latin typeface="Times New Roman" pitchFamily="18" charset="0"/>
              </a:rPr>
              <a:t>Черемшанского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 муниципального района - </a:t>
            </a:r>
            <a:r>
              <a:rPr lang="ru-RU" altLang="ru-RU" sz="2400" dirty="0" smtClean="0">
                <a:solidFill>
                  <a:srgbClr val="002060"/>
                </a:solidFill>
              </a:rPr>
              <a:t>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интересная форма привлечения школьной общественности к нормативно-правовому разделу жизни и  совместному управлению развитием школы стал.</a:t>
            </a:r>
          </a:p>
        </p:txBody>
      </p:sp>
      <p:pic>
        <p:nvPicPr>
          <p:cNvPr id="2253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0"/>
            <a:ext cx="1150937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СМС-бок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0" y="4076700"/>
            <a:ext cx="4143375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6657975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FF0000"/>
                </a:solidFill>
              </a:rPr>
              <a:t>Материально-техническая</a:t>
            </a:r>
            <a:br>
              <a:rPr lang="ru-RU" altLang="ru-RU" sz="4000" dirty="0" smtClean="0">
                <a:solidFill>
                  <a:srgbClr val="FF0000"/>
                </a:solidFill>
              </a:rPr>
            </a:br>
            <a:r>
              <a:rPr lang="ru-RU" altLang="ru-RU" sz="4000" dirty="0" smtClean="0">
                <a:solidFill>
                  <a:srgbClr val="FF0000"/>
                </a:solidFill>
              </a:rPr>
              <a:t>            база школы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700213"/>
            <a:ext cx="8459787" cy="4933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Из 20 учебных кабинетов  7 оборудованы  комплектом интерактивного оборудования (ноутбук, проектор, интерактивная доска), кроме того ещё 10 имеют экраны и мультимедиа оборудование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кабинет физики  и истории с комплектом современного лабораторного и информационного  оборудования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мобильный компьютерный кабинет (начальная школа)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1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 кабинета информатики и ИКТ с выходом в Интернет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Единая локальная сеть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Актовый зал, читальный зал, библиотека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1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 спортивный зал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Столовая на 120 посадочных мест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Кабинеты технологии для девочек и мальчиков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</a:rPr>
              <a:t>Медицинский кабинет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dirty="0" smtClean="0">
              <a:solidFill>
                <a:srgbClr val="080808"/>
              </a:solidFill>
              <a:latin typeface="Times New Roman" pitchFamily="18" charset="0"/>
            </a:endParaRPr>
          </a:p>
        </p:txBody>
      </p:sp>
      <p:pic>
        <p:nvPicPr>
          <p:cNvPr id="2458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5492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j02055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5445125"/>
            <a:ext cx="12954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28"/>
            <a:ext cx="7772400" cy="711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FF0000"/>
                </a:solidFill>
              </a:rPr>
              <a:t>Этапы становления </a:t>
            </a:r>
            <a:br>
              <a:rPr lang="ru-RU" altLang="ru-RU" sz="4000" dirty="0" smtClean="0">
                <a:solidFill>
                  <a:srgbClr val="FF0000"/>
                </a:solidFill>
              </a:rPr>
            </a:br>
            <a:r>
              <a:rPr lang="ru-RU" altLang="ru-RU" sz="4000" dirty="0" smtClean="0">
                <a:solidFill>
                  <a:srgbClr val="FF0000"/>
                </a:solidFill>
              </a:rPr>
              <a:t>       школы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196752"/>
            <a:ext cx="8928992" cy="547260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1862 год </a:t>
            </a:r>
            <a:r>
              <a:rPr lang="ru-RU" alt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 в Черемшане открылась первая церковно-приходская школа с двухлетним сроком обучения.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1920 год </a:t>
            </a:r>
            <a:r>
              <a:rPr lang="ru-RU" alt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открылась семилетняя школа.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1936 год </a:t>
            </a:r>
            <a:r>
              <a:rPr lang="ru-RU" alt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образование средней школы.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2009 год </a:t>
            </a:r>
            <a:r>
              <a:rPr lang="ru-RU" alt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школа центр компетенции по подготовке учащихся к ЕГЭ по биологии и русскому языку.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2010-2013г.г. </a:t>
            </a:r>
            <a:r>
              <a:rPr lang="ru-RU" alt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реализация Программы информатизации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2014 год </a:t>
            </a:r>
            <a:r>
              <a:rPr lang="ru-RU" alt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Школа Превосходства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2015год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– школе присвоено имя Героя Советского Союза Петра Семеновича </a:t>
            </a:r>
            <a:r>
              <a:rPr lang="ru-RU" sz="2400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Курасанова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None/>
            </a:pPr>
            <a:endParaRPr lang="ru-RU" altLang="ru-RU" sz="2000" dirty="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FF0000"/>
                </a:solidFill>
              </a:rPr>
              <a:t>    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Результат: </a:t>
            </a:r>
            <a:r>
              <a:rPr lang="ru-RU" altLang="ru-RU" sz="2400" i="1" dirty="0" smtClean="0">
                <a:solidFill>
                  <a:srgbClr val="002060"/>
                </a:solidFill>
              </a:rPr>
              <a:t>Создание единой образовательной информационной среды, учебной, педагогической, управленческой и обслуживающей деятельности школы, где ведущую роль играют информационно-коммуникационные технологии, позволяющие повысить качество и доступность образовательного процесса.</a:t>
            </a:r>
          </a:p>
        </p:txBody>
      </p:sp>
      <p:pic>
        <p:nvPicPr>
          <p:cNvPr id="11268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076" y="231726"/>
            <a:ext cx="8686800" cy="838200"/>
          </a:xfrm>
        </p:spPr>
        <p:txBody>
          <a:bodyPr>
            <a:normAutofit/>
          </a:bodyPr>
          <a:lstStyle/>
          <a:p>
            <a:r>
              <a:rPr lang="ru-RU" altLang="ru-RU" b="1" cap="none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       Единая </a:t>
            </a:r>
            <a:r>
              <a:rPr lang="ru-RU" altLang="ru-RU" b="1" cap="none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форма </a:t>
            </a:r>
            <a:r>
              <a:rPr lang="ru-RU" altLang="ru-RU" b="1" cap="none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одежды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88307"/>
            <a:ext cx="8254752" cy="2954957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ru-RU" sz="2200" b="1" dirty="0" smtClean="0">
                <a:solidFill>
                  <a:srgbClr val="080808"/>
                </a:solidFill>
                <a:latin typeface="Times New Roman" pitchFamily="18" charset="0"/>
              </a:rPr>
              <a:t>              </a:t>
            </a:r>
            <a:r>
              <a:rPr lang="ru-RU" altLang="ru-RU" sz="2200" b="1" dirty="0" smtClean="0">
                <a:solidFill>
                  <a:srgbClr val="0070C0"/>
                </a:solidFill>
                <a:latin typeface="Times New Roman" pitchFamily="18" charset="0"/>
              </a:rPr>
              <a:t>Девочки </a:t>
            </a: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– </a:t>
            </a:r>
            <a:r>
              <a:rPr lang="ru-RU" altLang="ru-RU" sz="2200" dirty="0" smtClean="0">
                <a:solidFill>
                  <a:srgbClr val="0070C0"/>
                </a:solidFill>
                <a:latin typeface="Times New Roman" pitchFamily="18" charset="0"/>
              </a:rPr>
              <a:t>темно-синее </a:t>
            </a: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или коричневое школьное платье с белым и чёрным фартуками, </a:t>
            </a:r>
            <a:r>
              <a:rPr lang="ru-RU" altLang="ru-RU" sz="2200" b="1" dirty="0">
                <a:solidFill>
                  <a:srgbClr val="0070C0"/>
                </a:solidFill>
                <a:latin typeface="Times New Roman" pitchFamily="18" charset="0"/>
              </a:rPr>
              <a:t>мальчики</a:t>
            </a:r>
            <a:r>
              <a:rPr lang="ru-RU" altLang="ru-RU" sz="2200" dirty="0">
                <a:solidFill>
                  <a:srgbClr val="0070C0"/>
                </a:solidFill>
                <a:latin typeface="Times New Roman" pitchFamily="18" charset="0"/>
              </a:rPr>
              <a:t> – классические брюки, костюм, светлая рубашка, галстук – эти требования прописаны в Уставе школы и соответствуют Модельному нормативному акту субъекта Российской Федерации об установлении требований к одежде обучающихся по образовательным программам начального общего, основного общего и среднего общего образования, тем более 1 сентября 2013 года вступит в силу ФЗ от 29 декабря 2012 года №273-ФЗ «Об образовании в Российской Федерации», согласно которому установление требований к одежде обучающихся отнесено к компетенции образовательного учреждения.</a:t>
            </a:r>
            <a:endParaRPr lang="ru-RU" sz="2200" dirty="0">
              <a:solidFill>
                <a:srgbClr val="0070C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872" y="5229200"/>
            <a:ext cx="1843087" cy="137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128" y="5114391"/>
            <a:ext cx="1500187" cy="16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4687836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179388" y="0"/>
            <a:ext cx="8964612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 sz="24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Педагогический коллектив – активные участники спортивной и общественно-культурной жизни района: различных спартакиад и соревнований, смотра художественной самодеятельности.</a:t>
            </a:r>
            <a:endParaRPr lang="ru-RU" sz="2400" b="1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3796" name="Picture 5" descr="F:\P10101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1487488"/>
            <a:ext cx="3849687" cy="268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7" descr="F:\ильзира (3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4143379"/>
            <a:ext cx="2786082" cy="2649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013" y="457200"/>
            <a:ext cx="858837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Admin\Мои документы\Downloads\IMG-20180429-WA0001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928802"/>
            <a:ext cx="4429156" cy="328614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60350"/>
            <a:ext cx="9144000" cy="5434013"/>
          </a:xfrm>
        </p:spPr>
        <p:txBody>
          <a:bodyPr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Результаты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качества</a:t>
            </a: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обучения</a:t>
            </a: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58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з</a:t>
            </a:r>
            <a:r>
              <a:rPr lang="ru-RU" sz="58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а 2016-2017  учебный год 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58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и 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58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3</a:t>
            </a:r>
            <a:r>
              <a:rPr lang="ru-RU" sz="58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четверть, 1 полугодие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58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ru-RU" sz="5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2017-2018 учебного года 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549275"/>
            <a:ext cx="1439862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6868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        </a:t>
            </a:r>
            <a:r>
              <a:rPr lang="ru-RU" altLang="ru-RU" sz="4000" b="1" dirty="0" smtClean="0">
                <a:solidFill>
                  <a:srgbClr val="FF0000"/>
                </a:solidFill>
              </a:rPr>
              <a:t>Показатели</a:t>
            </a:r>
            <a:br>
              <a:rPr lang="ru-RU" altLang="ru-RU" sz="4000" b="1" dirty="0" smtClean="0">
                <a:solidFill>
                  <a:srgbClr val="FF0000"/>
                </a:solidFill>
              </a:rPr>
            </a:br>
            <a:r>
              <a:rPr lang="ru-RU" altLang="ru-RU" sz="4000" b="1" dirty="0" smtClean="0">
                <a:solidFill>
                  <a:srgbClr val="FF0000"/>
                </a:solidFill>
              </a:rPr>
              <a:t> качества и успеваемости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28595" y="1500174"/>
            <a:ext cx="8715405" cy="3816350"/>
          </a:xfrm>
        </p:spPr>
        <p:txBody>
          <a:bodyPr/>
          <a:lstStyle/>
          <a:p>
            <a:pPr lvl="0" algn="ctr">
              <a:buNone/>
            </a:pPr>
            <a:r>
              <a:rPr lang="ru-RU" sz="2000" b="1" dirty="0">
                <a:solidFill>
                  <a:srgbClr val="000066"/>
                </a:solidFill>
              </a:rPr>
              <a:t>2016-2017 учебный год: </a:t>
            </a:r>
            <a:endParaRPr lang="ru-RU" sz="2000" b="1" dirty="0" smtClean="0">
              <a:solidFill>
                <a:srgbClr val="000066"/>
              </a:solidFill>
            </a:endParaRPr>
          </a:p>
          <a:p>
            <a:pPr lvl="0">
              <a:buNone/>
            </a:pPr>
            <a:r>
              <a:rPr lang="ru-RU" sz="2000" b="1" dirty="0" smtClean="0">
                <a:solidFill>
                  <a:srgbClr val="000066"/>
                </a:solidFill>
              </a:rPr>
              <a:t>2-9 классы </a:t>
            </a:r>
            <a:r>
              <a:rPr lang="ru-RU" sz="2000" dirty="0" smtClean="0">
                <a:solidFill>
                  <a:srgbClr val="000066"/>
                </a:solidFill>
              </a:rPr>
              <a:t>– всего – 303 обучающихся; 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0066"/>
                </a:solidFill>
              </a:rPr>
              <a:t>  отличники – 14, хорошисты – 161; 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0066"/>
                </a:solidFill>
              </a:rPr>
              <a:t>  качество </a:t>
            </a:r>
            <a:r>
              <a:rPr lang="ru-RU" sz="2000" dirty="0">
                <a:solidFill>
                  <a:srgbClr val="000066"/>
                </a:solidFill>
              </a:rPr>
              <a:t>– </a:t>
            </a:r>
            <a:r>
              <a:rPr lang="ru-RU" sz="2000" dirty="0" smtClean="0">
                <a:solidFill>
                  <a:srgbClr val="000066"/>
                </a:solidFill>
              </a:rPr>
              <a:t>57,76%,  успеваемость – 100%.</a:t>
            </a:r>
          </a:p>
          <a:p>
            <a:pPr lvl="0">
              <a:buNone/>
            </a:pPr>
            <a:r>
              <a:rPr lang="ru-RU" sz="2000" b="1" dirty="0" smtClean="0">
                <a:solidFill>
                  <a:srgbClr val="000066"/>
                </a:solidFill>
              </a:rPr>
              <a:t>10-11 классы </a:t>
            </a:r>
            <a:r>
              <a:rPr lang="ru-RU" sz="2000" dirty="0" smtClean="0">
                <a:solidFill>
                  <a:srgbClr val="000066"/>
                </a:solidFill>
              </a:rPr>
              <a:t>– всего - 21 обучающихся,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0066"/>
                </a:solidFill>
              </a:rPr>
              <a:t>отличники – 2, хорошисты – 12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0066"/>
                </a:solidFill>
              </a:rPr>
              <a:t>качество – 66,67, успеваемость – 100%</a:t>
            </a:r>
            <a:endParaRPr lang="ru-RU" sz="2000" dirty="0">
              <a:solidFill>
                <a:srgbClr val="000066"/>
              </a:solidFill>
            </a:endParaRPr>
          </a:p>
          <a:p>
            <a:pPr lvl="0" algn="ctr">
              <a:buNone/>
            </a:pPr>
            <a:r>
              <a:rPr lang="ru-RU" sz="2000" b="1" dirty="0">
                <a:solidFill>
                  <a:srgbClr val="000066"/>
                </a:solidFill>
              </a:rPr>
              <a:t>2017-2018 учебный </a:t>
            </a:r>
            <a:r>
              <a:rPr lang="ru-RU" sz="2000" b="1" dirty="0" smtClean="0">
                <a:solidFill>
                  <a:srgbClr val="000066"/>
                </a:solidFill>
              </a:rPr>
              <a:t>год: 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3 </a:t>
            </a:r>
            <a:r>
              <a:rPr lang="ru-RU" sz="2000" dirty="0">
                <a:solidFill>
                  <a:srgbClr val="0070C0"/>
                </a:solidFill>
              </a:rPr>
              <a:t>четверть </a:t>
            </a:r>
            <a:r>
              <a:rPr lang="ru-RU" sz="2000" b="1" dirty="0" smtClean="0">
                <a:solidFill>
                  <a:srgbClr val="000066"/>
                </a:solidFill>
              </a:rPr>
              <a:t>- 2-9 классы</a:t>
            </a:r>
            <a:r>
              <a:rPr lang="ru-RU" sz="2000" dirty="0">
                <a:solidFill>
                  <a:srgbClr val="000066"/>
                </a:solidFill>
              </a:rPr>
              <a:t> </a:t>
            </a:r>
            <a:r>
              <a:rPr lang="ru-RU" sz="2000" dirty="0" smtClean="0">
                <a:solidFill>
                  <a:srgbClr val="000066"/>
                </a:solidFill>
              </a:rPr>
              <a:t>– всего – 292 обучающихся,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0066"/>
                </a:solidFill>
              </a:rPr>
              <a:t>отличники – 16, хорошисты – 141;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0066"/>
                </a:solidFill>
              </a:rPr>
              <a:t>качество – 53,77%, успеваемость – 99,66%;  </a:t>
            </a:r>
          </a:p>
          <a:p>
            <a:pPr lvl="0">
              <a:buNone/>
            </a:pPr>
            <a:r>
              <a:rPr lang="en-US" sz="2000" dirty="0" smtClean="0">
                <a:solidFill>
                  <a:srgbClr val="0070C0"/>
                </a:solidFill>
              </a:rPr>
              <a:t>I </a:t>
            </a:r>
            <a:r>
              <a:rPr lang="ru-RU" sz="2000" dirty="0">
                <a:solidFill>
                  <a:srgbClr val="0070C0"/>
                </a:solidFill>
              </a:rPr>
              <a:t>полугодие </a:t>
            </a:r>
            <a:r>
              <a:rPr lang="ru-RU" sz="2000" dirty="0">
                <a:solidFill>
                  <a:srgbClr val="000066"/>
                </a:solidFill>
              </a:rPr>
              <a:t>– </a:t>
            </a:r>
            <a:r>
              <a:rPr lang="ru-RU" sz="2000" b="1" dirty="0">
                <a:solidFill>
                  <a:srgbClr val="000066"/>
                </a:solidFill>
              </a:rPr>
              <a:t>10-11 </a:t>
            </a:r>
            <a:r>
              <a:rPr lang="ru-RU" sz="2000" b="1" dirty="0" smtClean="0">
                <a:solidFill>
                  <a:srgbClr val="000066"/>
                </a:solidFill>
              </a:rPr>
              <a:t>классы </a:t>
            </a:r>
            <a:r>
              <a:rPr lang="ru-RU" sz="2000" dirty="0" smtClean="0">
                <a:solidFill>
                  <a:srgbClr val="000066"/>
                </a:solidFill>
              </a:rPr>
              <a:t>-  всего – 29 обучающихся;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0066"/>
                </a:solidFill>
              </a:rPr>
              <a:t>отличники – 0, хорошисты – 16;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0066"/>
                </a:solidFill>
              </a:rPr>
              <a:t> </a:t>
            </a:r>
            <a:r>
              <a:rPr lang="ru-RU" sz="2000" dirty="0">
                <a:solidFill>
                  <a:srgbClr val="000066"/>
                </a:solidFill>
              </a:rPr>
              <a:t>качество </a:t>
            </a:r>
            <a:r>
              <a:rPr lang="ru-RU" sz="2000" dirty="0" smtClean="0">
                <a:solidFill>
                  <a:srgbClr val="000066"/>
                </a:solidFill>
              </a:rPr>
              <a:t>– 55,17%, </a:t>
            </a:r>
            <a:r>
              <a:rPr lang="ru-RU" sz="2000" dirty="0">
                <a:solidFill>
                  <a:srgbClr val="000066"/>
                </a:solidFill>
              </a:rPr>
              <a:t>успеваемость </a:t>
            </a:r>
            <a:r>
              <a:rPr lang="ru-RU" sz="2000" dirty="0" smtClean="0">
                <a:solidFill>
                  <a:srgbClr val="000066"/>
                </a:solidFill>
              </a:rPr>
              <a:t>– 100%.</a:t>
            </a:r>
            <a:endParaRPr lang="ru-RU" sz="2000" dirty="0">
              <a:solidFill>
                <a:srgbClr val="000066"/>
              </a:solidFill>
            </a:endParaRP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7988" y="260350"/>
            <a:ext cx="936625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260350"/>
            <a:ext cx="9144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839507"/>
              </p:ext>
            </p:extLst>
          </p:nvPr>
        </p:nvGraphicFramePr>
        <p:xfrm>
          <a:off x="142844" y="1916832"/>
          <a:ext cx="8858312" cy="44411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92676"/>
                <a:gridCol w="522595"/>
                <a:gridCol w="671907"/>
                <a:gridCol w="522595"/>
                <a:gridCol w="597251"/>
                <a:gridCol w="746563"/>
                <a:gridCol w="551633"/>
                <a:gridCol w="619093"/>
                <a:gridCol w="632739"/>
                <a:gridCol w="562435"/>
                <a:gridCol w="632739"/>
                <a:gridCol w="659523"/>
                <a:gridCol w="746563"/>
              </a:tblGrid>
              <a:tr h="81571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Наименование ОУ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Русский язык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Математика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</a:rPr>
                        <a:t>Общество-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</a:rPr>
                        <a:t>знание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Химия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ИКТ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Физика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7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Сда</a:t>
                      </a:r>
                      <a:endParaRPr lang="ru-RU" sz="13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ва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ло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Ср. </a:t>
                      </a: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оцен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ка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Сда</a:t>
                      </a:r>
                      <a:endParaRPr lang="ru-RU" sz="13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ва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ло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Ср. </a:t>
                      </a: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оцен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ка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Сдава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ло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Ср. оценка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Сдава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ло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Ср. </a:t>
                      </a: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оцен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ка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Сда</a:t>
                      </a:r>
                      <a:endParaRPr lang="ru-RU" sz="13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ва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ло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Ср. </a:t>
                      </a: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оцен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ка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Сдава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ло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Ср. оценка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812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МБОУ «</a:t>
                      </a: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Черемшанская</a:t>
                      </a: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  СОШ №1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им.П.С.Кураса</a:t>
                      </a:r>
                      <a:endParaRPr lang="ru-RU" sz="13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</a:rPr>
                        <a:t>нова</a:t>
                      </a: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34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4,15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34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3,7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25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3,48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4,33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3,17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725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Район 2017 г.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244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3,93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244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3,81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149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3,36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22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4,14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66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3,67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53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3,57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9552" y="281063"/>
            <a:ext cx="5818398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Результаты выпускных экзаменов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за курс основной общей школы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за 2016-2017 учебный год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260350"/>
            <a:ext cx="9144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116369"/>
              </p:ext>
            </p:extLst>
          </p:nvPr>
        </p:nvGraphicFramePr>
        <p:xfrm>
          <a:off x="214282" y="2276872"/>
          <a:ext cx="8786874" cy="383103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48927"/>
                <a:gridCol w="743336"/>
                <a:gridCol w="743336"/>
                <a:gridCol w="743336"/>
                <a:gridCol w="743336"/>
                <a:gridCol w="743336"/>
                <a:gridCol w="743336"/>
                <a:gridCol w="743336"/>
                <a:gridCol w="743336"/>
                <a:gridCol w="743336"/>
                <a:gridCol w="647923"/>
              </a:tblGrid>
              <a:tr h="84642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</a:rPr>
                        <a:t>Наименование ОУ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Биология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Английский язык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Литература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История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География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46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Сдава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ло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effectLst/>
                        </a:rPr>
                        <a:t>Ср. оценка</a:t>
                      </a:r>
                      <a:endParaRPr lang="ru-RU" sz="12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Сдава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ло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</a:rPr>
                        <a:t>Ср. оценка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Сдава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ло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</a:rPr>
                        <a:t>Ср. оценка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Сда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вало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</a:rPr>
                        <a:t>Ср. оценка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Сдава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ло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effectLst/>
                        </a:rPr>
                        <a:t>Ср. оценка</a:t>
                      </a:r>
                      <a:endParaRPr lang="ru-RU" sz="12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515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</a:rPr>
                        <a:t>МБОУ «</a:t>
                      </a:r>
                      <a:r>
                        <a:rPr lang="ru-RU" sz="1200" b="1" dirty="0" err="1">
                          <a:solidFill>
                            <a:srgbClr val="002060"/>
                          </a:solidFill>
                          <a:effectLst/>
                        </a:rPr>
                        <a:t>Черемшанская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</a:rPr>
                        <a:t>  СОШ №1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им.П.С.Курасано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ва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18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3,6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3,66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7346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effectLst/>
                        </a:rPr>
                        <a:t>Район 2017 г.</a:t>
                      </a:r>
                      <a:endParaRPr lang="ru-RU" sz="12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92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3,3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4,3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3,89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3,45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54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3,83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20775" y="2955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285728"/>
            <a:ext cx="7429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Результаты выпускных экзаменов за курс основной общей школы</a:t>
            </a:r>
            <a:endParaRPr lang="ru-RU" sz="3200" dirty="0">
              <a:solidFill>
                <a:srgbClr val="FF0000"/>
              </a:solidFill>
            </a:endParaRPr>
          </a:p>
          <a:p>
            <a:r>
              <a:rPr lang="ru-RU" sz="3200" b="1" dirty="0">
                <a:solidFill>
                  <a:srgbClr val="FF0000"/>
                </a:solidFill>
              </a:rPr>
              <a:t> за </a:t>
            </a:r>
            <a:r>
              <a:rPr lang="ru-RU" sz="3200" b="1" dirty="0" smtClean="0">
                <a:solidFill>
                  <a:srgbClr val="FF0000"/>
                </a:solidFill>
              </a:rPr>
              <a:t>2016-2017 </a:t>
            </a:r>
            <a:r>
              <a:rPr lang="ru-RU" sz="3200" b="1" dirty="0">
                <a:solidFill>
                  <a:srgbClr val="FF0000"/>
                </a:solidFill>
              </a:rPr>
              <a:t>учебный год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92109" y="412885"/>
            <a:ext cx="726282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" algn="l"/>
                <a:tab pos="295275" algn="ctr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Мониторинг результатов ЕГЭ за 5 лет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35552"/>
              </p:ext>
            </p:extLst>
          </p:nvPr>
        </p:nvGraphicFramePr>
        <p:xfrm>
          <a:off x="357158" y="1142984"/>
          <a:ext cx="8501123" cy="5500727"/>
        </p:xfrm>
        <a:graphic>
          <a:graphicData uri="http://schemas.openxmlformats.org/drawingml/2006/table">
            <a:tbl>
              <a:tblPr firstRow="1" firstCol="1" bandRow="1"/>
              <a:tblGrid>
                <a:gridCol w="1952657"/>
                <a:gridCol w="1952657"/>
                <a:gridCol w="893237"/>
                <a:gridCol w="893237"/>
                <a:gridCol w="936445"/>
                <a:gridCol w="936445"/>
                <a:gridCol w="936445"/>
              </a:tblGrid>
              <a:tr h="604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Среднее  значение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2013г.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2014г.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2015г.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2016г.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2017г.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072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Русский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язык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66,47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64,33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73,69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68,0</a:t>
                      </a: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65,18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62,9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62,2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65,47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68,5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68,79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67,3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65,8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3350" algn="l"/>
                          <a:tab pos="295275" algn="ctr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69,2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73,04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72,57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63,4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62,5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65,9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73,6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69,06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072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52,4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43,1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42,92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48,1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42,67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55,9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42,2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42,34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44,75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51,19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56,6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48,4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50,2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52,97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47,8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46,4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45,4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54,4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47,1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97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79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49,5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72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60,0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47,75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72,4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40,1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58,79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53,21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59,76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75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47,7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63,4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59,28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63,19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67,8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55,3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56,3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60,0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60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072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Обществозна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ние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школе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63,125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59,3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61,11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59,42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61,4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55,9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53,79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72,0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55,1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3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району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62,4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54,6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55,6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57,27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60,73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5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РФ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59,5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55,4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53,3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57,5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55,44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687639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105654"/>
              </p:ext>
            </p:extLst>
          </p:nvPr>
        </p:nvGraphicFramePr>
        <p:xfrm>
          <a:off x="142844" y="285728"/>
          <a:ext cx="8643997" cy="642942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28696"/>
                <a:gridCol w="1942256"/>
                <a:gridCol w="908248"/>
                <a:gridCol w="908248"/>
                <a:gridCol w="952183"/>
                <a:gridCol w="952183"/>
                <a:gridCol w="952183"/>
              </a:tblGrid>
              <a:tr h="26861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История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 школе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61,7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55,0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43,0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37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 району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56,1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55,8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50,21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60,25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60,16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 РТ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62,5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50,1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52,3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53,74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59,36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8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 РФ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54,8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45,3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46,7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54,6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56,9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861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Биология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школе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62,6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65,8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61,8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66,0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54,3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 району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62,7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58,2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58,78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59,07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59,3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65,7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58,9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58,4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58,78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59,18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8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РФ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58,6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54,1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53,2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59,1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52,57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Физика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школе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57,5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44,0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32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41,8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44,5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району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55,4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40,1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46,37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45,16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51,83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55,4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40,1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54,6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53,45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56,70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РФ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53,5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45,4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51,2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54,6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53,16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861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Информатика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 школе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30,5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42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району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40,72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54,71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59,5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67,74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РФ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59,18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Литература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школе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56,0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району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56,2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48,1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61,8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52,8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РФ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58,4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53,6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Английский язык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школе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20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65,67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76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району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60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64,89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77,5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66,0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72,7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75,36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267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по РФ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62,8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64,8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233" marR="542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70,1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36179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87425" y="-100013"/>
            <a:ext cx="8156575" cy="1143001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b="1" dirty="0" smtClean="0">
                <a:solidFill>
                  <a:srgbClr val="FF0000"/>
                </a:solidFill>
              </a:rPr>
              <a:t>Данные </a:t>
            </a:r>
            <a:r>
              <a:rPr lang="ru-RU" altLang="ru-RU" sz="24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 учащихся по учебным предметам в целом (показатель – качество обучения)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571480"/>
            <a:ext cx="714348" cy="70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48577"/>
              </p:ext>
            </p:extLst>
          </p:nvPr>
        </p:nvGraphicFramePr>
        <p:xfrm>
          <a:off x="611558" y="980727"/>
          <a:ext cx="7992889" cy="562089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42917"/>
                <a:gridCol w="1783324"/>
                <a:gridCol w="1783324"/>
                <a:gridCol w="1783324"/>
              </a:tblGrid>
              <a:tr h="448009">
                <a:tc>
                  <a:txBody>
                    <a:bodyPr/>
                    <a:lstStyle/>
                    <a:p>
                      <a:pPr algn="ctr"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Предмет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</a:rPr>
                        <a:t>2014-2015 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</a:rPr>
                        <a:t>учебный год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2015-2016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учебный год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2016-2017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учебный год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Русский язык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</a:rPr>
                        <a:t>70,37%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71,97%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69,75%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Математика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74,54%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74,05%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70,68%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География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92,96%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94,05%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96,81%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Физика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93,33%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88,54%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90,16%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ОБЖ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100%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100%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100%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Технология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99,58%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98,16%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99,66%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Физическая  культура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98,89%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97,58%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95,99%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Татарский язык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81,52%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81,31%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77,78%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Химия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81,03%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87,14%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81,48%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Биология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86,71%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79,76%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79,79%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История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92,41%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86,9%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90,43%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Обществознание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97,47%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94,64%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95,74%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Информатика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87,93%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80%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95,08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  <a:tr h="364613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</a:rPr>
                        <a:t>Английский язык 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kern="1200">
                          <a:solidFill>
                            <a:srgbClr val="002060"/>
                          </a:solidFill>
                          <a:effectLst/>
                        </a:rPr>
                        <a:t>72,1%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75,69%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71,91%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282" y="285728"/>
            <a:ext cx="8460432" cy="151370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rgbClr val="FF0000"/>
                </a:solidFill>
              </a:rPr>
              <a:t>Показатели </a:t>
            </a:r>
            <a:r>
              <a:rPr lang="ru-RU" alt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 в классах по предметам, на которые выделены дополнительные часы</a:t>
            </a:r>
            <a:br>
              <a:rPr lang="ru-RU" altLang="ru-RU" sz="2800" b="1" dirty="0" smtClean="0">
                <a:solidFill>
                  <a:srgbClr val="FF0000"/>
                </a:solidFill>
              </a:rPr>
            </a:br>
            <a:r>
              <a:rPr lang="ru-RU" altLang="ru-RU" sz="2800" b="1" dirty="0" smtClean="0">
                <a:solidFill>
                  <a:srgbClr val="FF0000"/>
                </a:solidFill>
              </a:rPr>
              <a:t> на расширенное изучение курса</a:t>
            </a:r>
            <a:r>
              <a:rPr lang="ru-RU" altLang="ru-RU" dirty="0" smtClean="0">
                <a:solidFill>
                  <a:srgbClr val="FF0000"/>
                </a:solidFill>
              </a:rPr>
              <a:t>  </a:t>
            </a:r>
            <a:br>
              <a:rPr lang="ru-RU" altLang="ru-RU" dirty="0" smtClean="0">
                <a:solidFill>
                  <a:srgbClr val="FF0000"/>
                </a:solidFill>
              </a:rPr>
            </a:b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r>
              <a:rPr lang="ru-RU" sz="2700" b="1" dirty="0" smtClean="0">
                <a:solidFill>
                  <a:srgbClr val="FF0000"/>
                </a:solidFill>
                <a:effectLst/>
                <a:ea typeface="Calibri"/>
              </a:rPr>
              <a:t>в </a:t>
            </a:r>
            <a:r>
              <a:rPr lang="ru-RU" sz="2700" b="1" dirty="0">
                <a:solidFill>
                  <a:srgbClr val="FF0000"/>
                </a:solidFill>
                <a:effectLst/>
                <a:ea typeface="Calibri"/>
              </a:rPr>
              <a:t>2017-2018 учебном году </a:t>
            </a:r>
            <a:r>
              <a:rPr lang="ru-RU" altLang="ru-RU" sz="2700" b="1" dirty="0" smtClean="0">
                <a:solidFill>
                  <a:srgbClr val="FF0000"/>
                </a:solidFill>
              </a:rPr>
              <a:t>                                   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954927"/>
            <a:ext cx="1008062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1268413" y="1616075"/>
            <a:ext cx="52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endParaRPr kumimoji="0" lang="ru-RU" altLang="ru-RU">
              <a:latin typeface="Verdana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532113"/>
              </p:ext>
            </p:extLst>
          </p:nvPr>
        </p:nvGraphicFramePr>
        <p:xfrm>
          <a:off x="179513" y="1914525"/>
          <a:ext cx="8568951" cy="4655023"/>
        </p:xfrm>
        <a:graphic>
          <a:graphicData uri="http://schemas.openxmlformats.org/drawingml/2006/table">
            <a:tbl>
              <a:tblPr/>
              <a:tblGrid>
                <a:gridCol w="1440159"/>
                <a:gridCol w="1152128"/>
                <a:gridCol w="1224136"/>
                <a:gridCol w="1224136"/>
                <a:gridCol w="1008112"/>
                <a:gridCol w="1152128"/>
                <a:gridCol w="1368152"/>
              </a:tblGrid>
              <a:tr h="5824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Период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baseline="0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tt-RU" sz="1800" b="1" i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четверть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tt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полугодие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20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Предметы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5-е 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6-е 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7-е 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8-е 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10-е 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11-е 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4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Русский 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 я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зык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70,59/100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73,68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63,16/100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70/100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61,29/100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58,97/100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53,33/100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60,53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68,42/100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70/100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8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Биология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70/100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68,42/100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94,74/100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Химия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61,11/100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100/100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47650"/>
            <a:ext cx="7772400" cy="1143000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Административная</a:t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команда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71600" y="1676400"/>
            <a:ext cx="7772400" cy="5065713"/>
          </a:xfrm>
        </p:spPr>
        <p:txBody>
          <a:bodyPr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Плотников Виктор Александрович </a:t>
            </a: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директор, менеджер образования, управление кадрами.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6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Шарифуллина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Эльмира </a:t>
            </a:r>
            <a:r>
              <a:rPr lang="ru-RU" sz="2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Ахтямовна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заместитель директора по учебной работе, менеджер образования, управление кадрами.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6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6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6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Гайнутдинова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Муслима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Галимзяновна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заместитель директора по учебной работе по вопросам начального общего образования, управление кадрами.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6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Ялышева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Альфия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Гумаровна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заместитель директора по воспитательной </a:t>
            </a:r>
            <a:r>
              <a:rPr lang="ru-RU" sz="2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работе, менеджер образования, управление кадрами.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2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18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355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404813"/>
            <a:ext cx="1079500" cy="106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AutoShape 8" descr="600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23558" name="Picture 10" descr="6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739" y="1196752"/>
            <a:ext cx="1152925" cy="126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4" descr="1920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" y="4143375"/>
            <a:ext cx="1004888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9" descr="C:\Documents and Settings\Администратор\Рабочий стол\97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2636838"/>
            <a:ext cx="989013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Strannik\Downloads\125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5429264"/>
            <a:ext cx="1000132" cy="128588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13 апреля 2018 года </a:t>
            </a:r>
            <a:r>
              <a:rPr lang="ru-RU" dirty="0" smtClean="0">
                <a:solidFill>
                  <a:srgbClr val="FF0000"/>
                </a:solidFill>
              </a:rPr>
              <a:t>–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66"/>
                </a:solidFill>
              </a:rPr>
              <a:t>итоговое собеседование</a:t>
            </a:r>
            <a:br>
              <a:rPr lang="ru-RU" dirty="0" smtClean="0">
                <a:solidFill>
                  <a:srgbClr val="FF0066"/>
                </a:solidFill>
              </a:rPr>
            </a:br>
            <a:r>
              <a:rPr lang="ru-RU" dirty="0" smtClean="0">
                <a:solidFill>
                  <a:srgbClr val="FF0066"/>
                </a:solidFill>
              </a:rPr>
              <a:t> по предмету «русский язык» </a:t>
            </a:r>
            <a:br>
              <a:rPr lang="ru-RU" dirty="0" smtClean="0">
                <a:solidFill>
                  <a:srgbClr val="FF0066"/>
                </a:solidFill>
              </a:rPr>
            </a:br>
            <a:r>
              <a:rPr lang="ru-RU" dirty="0" smtClean="0">
                <a:solidFill>
                  <a:srgbClr val="FF0066"/>
                </a:solidFill>
              </a:rPr>
              <a:t>в 9 классах</a:t>
            </a:r>
            <a:endParaRPr lang="ru-RU" dirty="0">
              <a:solidFill>
                <a:srgbClr val="FF0066"/>
              </a:solidFill>
            </a:endParaRPr>
          </a:p>
        </p:txBody>
      </p:sp>
      <p:pic>
        <p:nvPicPr>
          <p:cNvPr id="2050" name="Picture 2" descr="C:\Documents and Settings\Admin\Рабочий стол\03-05-2018_21-11-36\20180413_0954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357430"/>
            <a:ext cx="3857652" cy="3351083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03-05-2018_21-11-36\20180413_0955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500438"/>
            <a:ext cx="3810026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Всероссийские проверочные работы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в 4-х классах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Documents and Settings\Admin\Рабочий стол\Еженедельный отчет\20180417_0907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3348737" cy="3143272"/>
          </a:xfrm>
          <a:prstGeom prst="rect">
            <a:avLst/>
          </a:prstGeom>
          <a:noFill/>
        </p:spPr>
      </p:pic>
      <p:pic>
        <p:nvPicPr>
          <p:cNvPr id="8195" name="Picture 3" descr="C:\Documents and Settings\Admin\Рабочий стол\Еженедельный отчет\20180417_0905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857628"/>
            <a:ext cx="3785667" cy="2839250"/>
          </a:xfrm>
          <a:prstGeom prst="rect">
            <a:avLst/>
          </a:prstGeom>
          <a:noFill/>
        </p:spPr>
      </p:pic>
      <p:pic>
        <p:nvPicPr>
          <p:cNvPr id="6" name="Рисунок 5" descr="C:\Users\Валентина\Downloads\IMG-20180220-WA00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357298"/>
            <a:ext cx="3590936" cy="2143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714876" y="421481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Русский язык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1857364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Русский язык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3504" y="1357298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Родительское собрание «Подготовка к ВПР»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 descr="C:\Documents and Settings\Admin\Рабочий стол\Еженедельный отчет\20180418_085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6270" y="3571876"/>
            <a:ext cx="3597730" cy="30003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Всероссийские проверочные работы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в 5-х, 6-х классах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Documents and Settings\Admin\Рабочий стол\Еженедельный отчет\20180419_08595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285860"/>
            <a:ext cx="3643338" cy="2732504"/>
          </a:xfrm>
          <a:prstGeom prst="rect">
            <a:avLst/>
          </a:prstGeom>
          <a:noFill/>
        </p:spPr>
      </p:pic>
      <p:pic>
        <p:nvPicPr>
          <p:cNvPr id="9220" name="Picture 4" descr="C:\Documents and Settings\Admin\Рабочий стол\Еженедельный отчет\20180418_0855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428736"/>
            <a:ext cx="3143272" cy="2862362"/>
          </a:xfrm>
          <a:prstGeom prst="rect">
            <a:avLst/>
          </a:prstGeom>
          <a:noFill/>
        </p:spPr>
      </p:pic>
      <p:pic>
        <p:nvPicPr>
          <p:cNvPr id="9222" name="Picture 6" descr="C:\Documents and Settings\Admin\Рабочий стол\Еженедельный отчет\20180417_0920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4143380"/>
            <a:ext cx="3635481" cy="271462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28596" y="1571612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ВПР по математике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0694" y="1500174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ВПР по русскому языку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72132" y="4286256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ВПР по математике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5984" y="4786322"/>
            <a:ext cx="2675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ВПР по русскому языку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FF0000"/>
                </a:solidFill>
              </a:rPr>
              <a:t>     Итоги олимпиад</a:t>
            </a:r>
            <a:br>
              <a:rPr lang="ru-RU" altLang="ru-RU" sz="4000" dirty="0" smtClean="0">
                <a:solidFill>
                  <a:srgbClr val="FF0000"/>
                </a:solidFill>
              </a:rPr>
            </a:br>
            <a:r>
              <a:rPr lang="ru-RU" altLang="ru-RU" sz="4000" dirty="0" smtClean="0">
                <a:solidFill>
                  <a:srgbClr val="FF0000"/>
                </a:solidFill>
              </a:rPr>
              <a:t>(муниципальный уровень)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    </a:t>
            </a:r>
            <a:r>
              <a:rPr lang="ru-RU" altLang="ru-RU" sz="2800" dirty="0" smtClean="0">
                <a:solidFill>
                  <a:srgbClr val="002060"/>
                </a:solidFill>
              </a:rPr>
              <a:t>Учащиеся школы участвовали на муниципальном туре олимпиад по 19 предметам: </a:t>
            </a:r>
          </a:p>
          <a:p>
            <a:pPr algn="ctr" eaLnBrk="1" hangingPunct="1"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</a:rPr>
              <a:t>из 57 участников – </a:t>
            </a:r>
          </a:p>
          <a:p>
            <a:pPr algn="ctr" eaLnBrk="1" hangingPunct="1"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</a:rPr>
              <a:t>        7 победителей и </a:t>
            </a:r>
            <a:r>
              <a:rPr lang="ru-RU" altLang="ru-RU" sz="2800" dirty="0">
                <a:solidFill>
                  <a:srgbClr val="002060"/>
                </a:solidFill>
              </a:rPr>
              <a:t>7</a:t>
            </a:r>
            <a:r>
              <a:rPr lang="ru-RU" altLang="ru-RU" sz="2800" dirty="0" smtClean="0">
                <a:solidFill>
                  <a:srgbClr val="002060"/>
                </a:solidFill>
              </a:rPr>
              <a:t> призёров</a:t>
            </a:r>
          </a:p>
        </p:txBody>
      </p:sp>
      <p:pic>
        <p:nvPicPr>
          <p:cNvPr id="440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333375"/>
            <a:ext cx="82708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Описание: C:\Users\Мила\Desktop\2017-18 уч.год\Фото\Неделя русского языка\DSC065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4214818"/>
            <a:ext cx="4160520" cy="2103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FF0000"/>
                </a:solidFill>
              </a:rPr>
              <a:t>Итоги научно-практических</a:t>
            </a:r>
            <a:br>
              <a:rPr lang="ru-RU" altLang="ru-RU" sz="4000" dirty="0" smtClean="0">
                <a:solidFill>
                  <a:srgbClr val="FF0000"/>
                </a:solidFill>
              </a:rPr>
            </a:br>
            <a:r>
              <a:rPr lang="ru-RU" altLang="ru-RU" sz="4000" dirty="0" smtClean="0">
                <a:solidFill>
                  <a:srgbClr val="FF0000"/>
                </a:solidFill>
              </a:rPr>
              <a:t>             конференций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76400"/>
            <a:ext cx="907415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</a:rPr>
              <a:t>      Ежегодно увеличивается количество учащихся, успешно выступающих со своими исследовательскими работами на научно-практических конференциях.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</a:rPr>
              <a:t>      В этом году ребята приняли участие на 6 конференциях, среди них 5 призеров.</a:t>
            </a:r>
          </a:p>
        </p:txBody>
      </p:sp>
      <p:pic>
        <p:nvPicPr>
          <p:cNvPr id="4506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908050"/>
            <a:ext cx="93662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Documents and Settings\Admin\Рабочий стол\17359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9791" y="4271793"/>
            <a:ext cx="3240609" cy="2274853"/>
          </a:xfrm>
          <a:prstGeom prst="rect">
            <a:avLst/>
          </a:prstGeom>
          <a:noFill/>
        </p:spPr>
      </p:pic>
      <p:pic>
        <p:nvPicPr>
          <p:cNvPr id="7" name="Рисунок 6" descr="C:\Users\Елена\Downloads\attach-63661027363552365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3616485" cy="252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FF0000"/>
                </a:solidFill>
              </a:rPr>
              <a:t>      Итоги конкурсов </a:t>
            </a:r>
            <a:br>
              <a:rPr lang="ru-RU" altLang="ru-RU" sz="4000" dirty="0" smtClean="0">
                <a:solidFill>
                  <a:srgbClr val="FF0000"/>
                </a:solidFill>
              </a:rPr>
            </a:br>
            <a:r>
              <a:rPr lang="ru-RU" altLang="ru-RU" sz="4000" dirty="0" smtClean="0">
                <a:solidFill>
                  <a:srgbClr val="FF0000"/>
                </a:solidFill>
              </a:rPr>
              <a:t>различной направленности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912813" y="1912938"/>
            <a:ext cx="7772400" cy="4546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</a:rPr>
              <a:t>Участников</a:t>
            </a:r>
            <a:r>
              <a:rPr lang="ru-RU" altLang="ru-RU" dirty="0" smtClean="0">
                <a:solidFill>
                  <a:srgbClr val="002060"/>
                </a:solidFill>
              </a:rPr>
              <a:t> –   68   человек, из них: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dirty="0" smtClean="0">
                <a:solidFill>
                  <a:srgbClr val="002060"/>
                </a:solidFill>
              </a:rPr>
              <a:t>15 победителя,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altLang="ru-RU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dirty="0" smtClean="0">
                <a:solidFill>
                  <a:srgbClr val="002060"/>
                </a:solidFill>
              </a:rPr>
              <a:t>18 призёров,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altLang="ru-RU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dirty="0" smtClean="0">
                <a:solidFill>
                  <a:srgbClr val="002060"/>
                </a:solidFill>
              </a:rPr>
              <a:t>35 участников.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dirty="0" smtClean="0">
              <a:solidFill>
                <a:srgbClr val="080808"/>
              </a:solidFill>
            </a:endParaRPr>
          </a:p>
        </p:txBody>
      </p:sp>
      <p:pic>
        <p:nvPicPr>
          <p:cNvPr id="471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Администратор\Мои документы\Downloads\IMG-20180406-WA00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407" y="2276872"/>
            <a:ext cx="3233520" cy="215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Елена\Downloads\attach-63655875696676367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858" y="4431868"/>
            <a:ext cx="3384376" cy="2160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AM_062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448" y="4688866"/>
            <a:ext cx="288379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Администратор\Рабочий стол\26-01-2018_15-09-47\IMG-20180126-WA00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30" y="4221088"/>
            <a:ext cx="3240360" cy="2414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Documents and Settings\Администратор\Мои документы\Downloads\IMG-20180427-WA002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731" y="1126680"/>
            <a:ext cx="2409825" cy="23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500166" y="0"/>
            <a:ext cx="57864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Конкурсы различной направленности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Documents and Settings\Admin\Рабочий стол\1728796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1285860"/>
            <a:ext cx="3643338" cy="2401291"/>
          </a:xfrm>
          <a:prstGeom prst="rect">
            <a:avLst/>
          </a:prstGeom>
          <a:noFill/>
        </p:spPr>
      </p:pic>
      <p:pic>
        <p:nvPicPr>
          <p:cNvPr id="4098" name="Picture 2" descr="C:\Documents and Settings\Администратор\Мои документы\Downloads\IMG-20180504-WA00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326" y="2795736"/>
            <a:ext cx="3340629" cy="250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2996952"/>
            <a:ext cx="3340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Конкурс «Классный руководитель-2017»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81731" y="1292616"/>
            <a:ext cx="2737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Конкурс рисунков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388571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Мои документы\Downloads\Нагр девуш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861048"/>
            <a:ext cx="3600400" cy="257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66"/>
                </a:solidFill>
              </a:rPr>
              <a:t>Открытые уроки, мероприятия</a:t>
            </a:r>
            <a:endParaRPr lang="ru-RU" dirty="0">
              <a:solidFill>
                <a:srgbClr val="FF0066"/>
              </a:solidFill>
            </a:endParaRPr>
          </a:p>
        </p:txBody>
      </p:sp>
      <p:pic>
        <p:nvPicPr>
          <p:cNvPr id="4" name="Содержимое 3" descr="C:\Documents and Settings\Admin\Мои документы\Downloads\IMG_2587 (1)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736"/>
            <a:ext cx="348303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Мои документы\Downloads\DSC_019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7683" y="4696299"/>
            <a:ext cx="292895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6" y="1714488"/>
            <a:ext cx="3473180" cy="2428892"/>
          </a:xfrm>
          <a:prstGeom prst="rect">
            <a:avLst/>
          </a:prstGeom>
        </p:spPr>
      </p:pic>
      <p:pic>
        <p:nvPicPr>
          <p:cNvPr id="8" name="Рисунок 7" descr="C:\Users\1\AppData\Local\Microsoft\Windows\INetCache\Content.Word\WP_20171016_12_31_02_Pro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4004"/>
            <a:ext cx="3512820" cy="2214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Documents and Settings\Администратор\Мои документы\Downloads\IMG-20180309-WA002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14425"/>
            <a:ext cx="3257550" cy="2160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Мила\Desktop\2017-18 уч.год\Фото\Сталинградская битва\DSC064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000504"/>
            <a:ext cx="278608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DCIM\101MSDCF\DSC020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500570"/>
            <a:ext cx="3406140" cy="19888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66"/>
                </a:solidFill>
              </a:rPr>
              <a:t>Внеурочная деятельность</a:t>
            </a:r>
            <a:endParaRPr lang="ru-RU" dirty="0">
              <a:solidFill>
                <a:srgbClr val="FF0066"/>
              </a:solidFill>
            </a:endParaRPr>
          </a:p>
        </p:txBody>
      </p:sp>
      <p:pic>
        <p:nvPicPr>
          <p:cNvPr id="4" name="Содержимое 3" descr="E:\Елабуга 7 класс\DSC01777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500174"/>
            <a:ext cx="3640975" cy="1999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Documents and Settings\Admin\Мои документы\Downloads\IMG-20180202-WA0031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1428736"/>
            <a:ext cx="328562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Надежда\Desktop\IMG_20180202_13064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2857496"/>
            <a:ext cx="314135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7715272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Исследовательская работа, защита проектов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1214422"/>
            <a:ext cx="3571900" cy="2714644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Нина\Desktop\DSC_0103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1428736"/>
            <a:ext cx="335758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Надежда\Desktop\20180425_08055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4143380"/>
            <a:ext cx="328614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Администратор\Мои документы\Downloads\IMG-20180413-WA006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4500570"/>
            <a:ext cx="3467107" cy="2357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dirty="0" smtClean="0">
                <a:solidFill>
                  <a:srgbClr val="FF0000"/>
                </a:solidFill>
              </a:rPr>
              <a:t>Кадровое обеспечение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700213"/>
            <a:ext cx="8893206" cy="44894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Обучают, воспитывают  и обслуживают учащихся школы всего  62  работника, из них 40 педагогических работников, включая администрацию школы и совместителей.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   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Из них: </a:t>
            </a:r>
            <a:r>
              <a:rPr lang="ru-RU" altLang="ru-RU" sz="20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3 - «Почётных работников общего образования РФ»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          1 - имеет нагрудный знак «За заслуги в образовании РФ»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          4 - имеет нагрудный знак «За заслуги в образовании РФ»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          1 - «Заслуженный работник физической культуры и спорта РТ»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           5 - «Почётная Грамота МО и Н РФ»,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           9 - «Почётная Грамота МО и Н РТ»,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           14 - «Почётная Грамота РОО»,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Из  40  учителей 36 - имеют высшее профессиональное образование,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5 - среднее специальное.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dirty="0" smtClean="0">
              <a:solidFill>
                <a:srgbClr val="080808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Учителей с высшей квалификационной категории – 3 человек,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                 с первой квалификационной категории – 18 человек.</a:t>
            </a:r>
          </a:p>
        </p:txBody>
      </p:sp>
      <p:pic>
        <p:nvPicPr>
          <p:cNvPr id="3072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333375"/>
            <a:ext cx="1187450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Занятия с будущими первоклассниками,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родительское собрание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D:\фото школа\выпустились\IMG_086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928802"/>
            <a:ext cx="3429024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Валентина\Desktop\отчёт с фото\IMG_20180210_12493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785926"/>
            <a:ext cx="3214710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Валентина\Downloads\IMG-20180220-WA00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4643446"/>
            <a:ext cx="3286148" cy="192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9586" y="714356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FF0000"/>
                </a:solidFill>
              </a:rPr>
              <a:t>Организация воспитательного процесса в школе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1676400"/>
            <a:ext cx="8026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     </a:t>
            </a:r>
            <a:r>
              <a:rPr lang="ru-RU" altLang="ru-RU" sz="1800" b="1" dirty="0" smtClean="0">
                <a:solidFill>
                  <a:srgbClr val="002060"/>
                </a:solidFill>
              </a:rPr>
              <a:t>Виды внеклассной деятельности, которая осуществляется по различным направлениям</a:t>
            </a:r>
            <a:r>
              <a:rPr lang="ru-RU" altLang="ru-RU" sz="1800" dirty="0" smtClean="0">
                <a:solidFill>
                  <a:srgbClr val="002060"/>
                </a:solidFill>
              </a:rPr>
              <a:t>: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познавательная деятельность,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гражданско-патриотическая деятельность,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спортивно-оздоровительная деятельность,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художественно-эстетическая деятельность,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организационно-массовая деятельность</a:t>
            </a:r>
            <a:r>
              <a:rPr lang="ru-RU" altLang="ru-RU" dirty="0" smtClean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765175"/>
            <a:ext cx="93662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6" descr="DSC076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4652963"/>
            <a:ext cx="3006725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4687888"/>
            <a:ext cx="3006725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0350"/>
            <a:ext cx="1152525" cy="1166813"/>
          </a:xfrm>
          <a:noFill/>
        </p:spPr>
      </p:pic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692150"/>
            <a:ext cx="8099425" cy="5689600"/>
          </a:xfrm>
        </p:spPr>
        <p:txBody>
          <a:bodyPr/>
          <a:lstStyle/>
          <a:p>
            <a:r>
              <a:rPr lang="ru-RU" altLang="ru-RU" sz="1600" dirty="0" smtClean="0">
                <a:solidFill>
                  <a:srgbClr val="080808"/>
                </a:solidFill>
              </a:rPr>
              <a:t>          </a:t>
            </a:r>
            <a:r>
              <a:rPr lang="ru-RU" sz="1800" dirty="0">
                <a:solidFill>
                  <a:srgbClr val="0070C0"/>
                </a:solidFill>
              </a:rPr>
              <a:t>В школе работают 2 ученические общественные организации</a:t>
            </a:r>
            <a:r>
              <a:rPr lang="ru-RU" sz="1800" b="1" dirty="0">
                <a:solidFill>
                  <a:srgbClr val="0070C0"/>
                </a:solidFill>
              </a:rPr>
              <a:t>:  </a:t>
            </a:r>
            <a:r>
              <a:rPr lang="ru-RU" sz="1800" dirty="0" smtClean="0">
                <a:solidFill>
                  <a:srgbClr val="0070C0"/>
                </a:solidFill>
              </a:rPr>
              <a:t>-</a:t>
            </a:r>
            <a:r>
              <a:rPr lang="ru-RU" sz="1800" b="1" dirty="0" smtClean="0">
                <a:solidFill>
                  <a:srgbClr val="0070C0"/>
                </a:solidFill>
              </a:rPr>
              <a:t>Школьная </a:t>
            </a:r>
            <a:r>
              <a:rPr lang="ru-RU" sz="1800" b="1" dirty="0">
                <a:solidFill>
                  <a:srgbClr val="0070C0"/>
                </a:solidFill>
              </a:rPr>
              <a:t>Дума </a:t>
            </a:r>
            <a:r>
              <a:rPr lang="ru-RU" sz="1800" dirty="0">
                <a:solidFill>
                  <a:srgbClr val="0070C0"/>
                </a:solidFill>
              </a:rPr>
              <a:t>(ШД) – является высшим органом самоуправления школы. Депутаты школьной Думы состоит из числа учащиеся 8-11-х классов. </a:t>
            </a:r>
          </a:p>
          <a:p>
            <a:pPr lvl="0"/>
            <a:r>
              <a:rPr lang="ru-RU" sz="1800" dirty="0">
                <a:solidFill>
                  <a:srgbClr val="0070C0"/>
                </a:solidFill>
              </a:rPr>
              <a:t> </a:t>
            </a:r>
            <a:r>
              <a:rPr lang="ru-RU" sz="1800" b="1" dirty="0">
                <a:solidFill>
                  <a:srgbClr val="0070C0"/>
                </a:solidFill>
              </a:rPr>
              <a:t>Детская общественная организация «Дружина имени Мусы </a:t>
            </a:r>
            <a:r>
              <a:rPr lang="ru-RU" sz="1800" b="1" dirty="0" err="1">
                <a:solidFill>
                  <a:srgbClr val="0070C0"/>
                </a:solidFill>
              </a:rPr>
              <a:t>Джалиля</a:t>
            </a:r>
            <a:r>
              <a:rPr lang="ru-RU" sz="1800" b="1" dirty="0">
                <a:solidFill>
                  <a:srgbClr val="0070C0"/>
                </a:solidFill>
              </a:rPr>
              <a:t>»</a:t>
            </a:r>
            <a:endParaRPr lang="ru-RU" sz="1800" dirty="0">
              <a:solidFill>
                <a:srgbClr val="0070C0"/>
              </a:solidFill>
            </a:endParaRPr>
          </a:p>
          <a:p>
            <a:pPr lvl="0"/>
            <a:r>
              <a:rPr lang="ru-RU" sz="1800" dirty="0">
                <a:solidFill>
                  <a:srgbClr val="0070C0"/>
                </a:solidFill>
              </a:rPr>
              <a:t>. ДОО объединяет в своих рядах  116  следопыта, 78 наследника и 53 наставника. Руководит организацией  </a:t>
            </a:r>
            <a:r>
              <a:rPr lang="ru-RU" sz="1800" dirty="0" err="1">
                <a:solidFill>
                  <a:srgbClr val="0070C0"/>
                </a:solidFill>
              </a:rPr>
              <a:t>Зайнуллина</a:t>
            </a:r>
            <a:r>
              <a:rPr lang="ru-RU" sz="1800" dirty="0">
                <a:solidFill>
                  <a:srgbClr val="0070C0"/>
                </a:solidFill>
              </a:rPr>
              <a:t> Лилия </a:t>
            </a:r>
            <a:r>
              <a:rPr lang="ru-RU" sz="1800" dirty="0" err="1">
                <a:solidFill>
                  <a:srgbClr val="0070C0"/>
                </a:solidFill>
              </a:rPr>
              <a:t>Марсовна</a:t>
            </a:r>
            <a:r>
              <a:rPr lang="ru-RU" sz="1800" dirty="0">
                <a:solidFill>
                  <a:srgbClr val="0070C0"/>
                </a:solidFill>
              </a:rPr>
              <a:t>.  </a:t>
            </a:r>
          </a:p>
          <a:p>
            <a:r>
              <a:rPr lang="ru-RU" sz="1800" dirty="0">
                <a:solidFill>
                  <a:srgbClr val="0070C0"/>
                </a:solidFill>
              </a:rPr>
              <a:t> </a:t>
            </a:r>
          </a:p>
          <a:p>
            <a:r>
              <a:rPr lang="ru-RU" sz="1800" dirty="0">
                <a:solidFill>
                  <a:srgbClr val="0070C0"/>
                </a:solidFill>
              </a:rPr>
              <a:t>Основой ДОО «Дружина имени Мусы </a:t>
            </a:r>
            <a:r>
              <a:rPr lang="ru-RU" sz="1800" dirty="0" err="1">
                <a:solidFill>
                  <a:srgbClr val="0070C0"/>
                </a:solidFill>
              </a:rPr>
              <a:t>Джалиля</a:t>
            </a:r>
            <a:r>
              <a:rPr lang="ru-RU" sz="1800" dirty="0">
                <a:solidFill>
                  <a:srgbClr val="0070C0"/>
                </a:solidFill>
              </a:rPr>
              <a:t>» являются отряды, которые в своей деятельности руководствуются Уставом организации. </a:t>
            </a:r>
          </a:p>
          <a:p>
            <a:r>
              <a:rPr lang="ru-RU" sz="1800" dirty="0">
                <a:solidFill>
                  <a:srgbClr val="0070C0"/>
                </a:solidFill>
              </a:rPr>
              <a:t>          “Следопыты ” – объединяет детей младшего школьного возраста, учащихся 1-4 классов. </a:t>
            </a:r>
          </a:p>
          <a:p>
            <a:r>
              <a:rPr lang="ru-RU" sz="1800" dirty="0">
                <a:solidFill>
                  <a:srgbClr val="0070C0"/>
                </a:solidFill>
              </a:rPr>
              <a:t>         “Наследники ” – объединяет детей среднего школьного возраста учащихся 5-8 классов.</a:t>
            </a:r>
          </a:p>
          <a:p>
            <a:r>
              <a:rPr lang="ru-RU" sz="1800" dirty="0">
                <a:solidFill>
                  <a:srgbClr val="0070C0"/>
                </a:solidFill>
              </a:rPr>
              <a:t>         «Наставники» - объединяет детей старшего школьного возраста учащихся 9-11 классов.</a:t>
            </a:r>
          </a:p>
          <a:p>
            <a:r>
              <a:rPr lang="ru-RU" sz="1800" dirty="0">
                <a:solidFill>
                  <a:srgbClr val="0070C0"/>
                </a:solidFill>
              </a:rPr>
              <a:t>        </a:t>
            </a:r>
          </a:p>
          <a:p>
            <a:r>
              <a:rPr lang="ru-RU" sz="1600" dirty="0"/>
              <a:t> 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600" dirty="0" smtClean="0">
              <a:solidFill>
                <a:srgbClr val="080808"/>
              </a:solidFill>
            </a:endParaRPr>
          </a:p>
        </p:txBody>
      </p:sp>
      <p:pic>
        <p:nvPicPr>
          <p:cNvPr id="53252" name="Picture 4" descr="C:\Users\Екатерина\Documents\фото школы №1\принятие в СНТ\DSC046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4566" y="4949500"/>
            <a:ext cx="3384550" cy="187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ChangeArrowheads="1"/>
          </p:cNvSpPr>
          <p:nvPr/>
        </p:nvSpPr>
        <p:spPr bwMode="auto">
          <a:xfrm>
            <a:off x="1958975" y="357188"/>
            <a:ext cx="53514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ru-RU" altLang="ru-RU" sz="2800" b="1" dirty="0">
                <a:solidFill>
                  <a:srgbClr val="FF0000"/>
                </a:solidFill>
                <a:cs typeface="Times New Roman" pitchFamily="18" charset="0"/>
              </a:rPr>
              <a:t>Общий охват учащихся школы </a:t>
            </a:r>
          </a:p>
          <a:p>
            <a:pPr algn="ctr" eaLnBrk="0" hangingPunct="0"/>
            <a:r>
              <a:rPr kumimoji="0" lang="ru-RU" altLang="ru-RU" sz="2800" b="1" dirty="0">
                <a:solidFill>
                  <a:srgbClr val="FF0000"/>
                </a:solidFill>
                <a:cs typeface="Times New Roman" pitchFamily="18" charset="0"/>
              </a:rPr>
              <a:t>дополнительным образованием</a:t>
            </a:r>
            <a:endParaRPr kumimoji="0" lang="ru-RU" altLang="ru-RU" sz="2800" b="1" dirty="0">
              <a:solidFill>
                <a:srgbClr val="FF0000"/>
              </a:solidFill>
              <a:latin typeface="Verdana" pitchFamily="34" charset="0"/>
            </a:endParaRPr>
          </a:p>
        </p:txBody>
      </p:sp>
      <p:pic>
        <p:nvPicPr>
          <p:cNvPr id="624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725" y="549275"/>
            <a:ext cx="1295400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780269"/>
              </p:ext>
            </p:extLst>
          </p:nvPr>
        </p:nvGraphicFramePr>
        <p:xfrm>
          <a:off x="354314" y="1704562"/>
          <a:ext cx="8610173" cy="503865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21779"/>
                <a:gridCol w="2957146"/>
                <a:gridCol w="3095294"/>
                <a:gridCol w="1935954"/>
              </a:tblGrid>
              <a:tr h="5334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№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Наименование рабочих программ 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Количество часов в неделю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Общее количество за год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5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Духовно-нравственное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511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1.1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82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 «Родной край»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5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70C0"/>
                          </a:solidFill>
                          <a:effectLst/>
                        </a:rPr>
                        <a:t>Общеинтеллектуальное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5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2.1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«Умники и умницы»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5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2.2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«Планета знаний»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9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2.3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«Любознайка»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5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2.4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«Почемучка »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5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2.5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«Хочу все знать»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5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2.6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«Занимательный английский»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5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2.7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«Эрудит»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5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3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Социальное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511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3.1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3.2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«Волонтер»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«Умелые руки»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45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4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10935" algn="l"/>
                        </a:tabLs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Общекультурное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778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4.1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4.2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4.3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«В мире прекрасного»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«Музыка»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«Калейдоскоп»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40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</a:rPr>
                        <a:t>56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07375" y="0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686800" cy="8382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Российское движение школьников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Documents and Settings\Admin\Рабочий стол\Еженедельный отчет\_1633Q2u8Pc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5" y="4214818"/>
            <a:ext cx="3643306" cy="2643182"/>
          </a:xfrm>
          <a:prstGeom prst="rect">
            <a:avLst/>
          </a:prstGeom>
          <a:noFill/>
        </p:spPr>
      </p:pic>
      <p:pic>
        <p:nvPicPr>
          <p:cNvPr id="5123" name="Picture 3" descr="C:\Documents and Settings\Admin\Рабочий стол\Еженедельный отчет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1357298"/>
            <a:ext cx="4061322" cy="2497137"/>
          </a:xfrm>
          <a:prstGeom prst="rect">
            <a:avLst/>
          </a:prstGeom>
          <a:noFill/>
        </p:spPr>
      </p:pic>
      <p:pic>
        <p:nvPicPr>
          <p:cNvPr id="5124" name="Picture 4" descr="C:\Documents and Settings\Admin\Рабочий стол\Еженедельный отчет\DSC_0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500174"/>
            <a:ext cx="4286280" cy="2857521"/>
          </a:xfrm>
          <a:prstGeom prst="rect">
            <a:avLst/>
          </a:prstGeom>
          <a:noFill/>
        </p:spPr>
      </p:pic>
      <p:pic>
        <p:nvPicPr>
          <p:cNvPr id="5125" name="Picture 5" descr="C:\Documents and Settings\Admin\Рабочий стол\Еженедельный отчет\TFCFur2BL7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4000503"/>
            <a:ext cx="4214842" cy="2808797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Российское движение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школьников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/>
                <a:ea typeface="Calibri"/>
              </a:rPr>
              <a:t>Всероссийская акция - "Голубь мира"</a:t>
            </a:r>
            <a:br>
              <a:rPr lang="ru-RU" sz="2000" b="1" dirty="0">
                <a:solidFill>
                  <a:srgbClr val="0070C0"/>
                </a:solidFill>
                <a:latin typeface="Times New Roman"/>
                <a:ea typeface="Calibri"/>
              </a:rPr>
            </a:b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В рамках ежегодных мероприятий международного "Дня мира", 21 сентября МБОУ " </a:t>
            </a:r>
            <a:r>
              <a:rPr lang="ru-RU" sz="2000" dirty="0" err="1">
                <a:solidFill>
                  <a:srgbClr val="0070C0"/>
                </a:solidFill>
                <a:latin typeface="Times New Roman"/>
                <a:ea typeface="Calibri"/>
              </a:rPr>
              <a:t>Черемшанская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 СОШ 1 им. П.С. </a:t>
            </a:r>
            <a:r>
              <a:rPr lang="ru-RU" sz="2000" dirty="0" err="1">
                <a:solidFill>
                  <a:srgbClr val="0070C0"/>
                </a:solidFill>
                <a:latin typeface="Times New Roman"/>
                <a:ea typeface="Calibri"/>
              </a:rPr>
              <a:t>Курасанова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" присоединилась к </a:t>
            </a:r>
            <a:r>
              <a:rPr lang="ru-RU" sz="2000" dirty="0" err="1">
                <a:solidFill>
                  <a:srgbClr val="0070C0"/>
                </a:solidFill>
                <a:latin typeface="Times New Roman"/>
                <a:ea typeface="Calibri"/>
              </a:rPr>
              <a:t>акциии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 Единый час духовности "Голубь мира". В данной акции приняли участие активисты организации </a:t>
            </a:r>
            <a:r>
              <a:rPr lang="ru-RU" sz="2000" dirty="0" smtClean="0">
                <a:solidFill>
                  <a:srgbClr val="0070C0"/>
                </a:solidFill>
                <a:latin typeface="Times New Roman"/>
                <a:ea typeface="Calibri"/>
              </a:rPr>
              <a:t>Российского 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Движения </a:t>
            </a:r>
            <a:r>
              <a:rPr lang="ru-RU" sz="2000" dirty="0" smtClean="0">
                <a:solidFill>
                  <a:srgbClr val="0070C0"/>
                </a:solidFill>
                <a:latin typeface="Times New Roman"/>
                <a:ea typeface="Calibri"/>
              </a:rPr>
              <a:t>Школьников.</a:t>
            </a:r>
          </a:p>
          <a:p>
            <a:pPr>
              <a:spcAft>
                <a:spcPts val="0"/>
              </a:spcAft>
            </a:pPr>
            <a:endParaRPr lang="ru-RU" sz="20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-В </a:t>
            </a:r>
            <a:r>
              <a:rPr lang="ru-RU" sz="2000" dirty="0" err="1">
                <a:solidFill>
                  <a:srgbClr val="0070C0"/>
                </a:solidFill>
                <a:latin typeface="Times New Roman"/>
                <a:ea typeface="Calibri"/>
              </a:rPr>
              <a:t>Черемшанской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 школе №1 им. П.С. </a:t>
            </a:r>
            <a:r>
              <a:rPr lang="ru-RU" sz="2000" dirty="0" err="1">
                <a:solidFill>
                  <a:srgbClr val="0070C0"/>
                </a:solidFill>
                <a:latin typeface="Times New Roman"/>
                <a:ea typeface="Calibri"/>
              </a:rPr>
              <a:t>Курасанова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 30 сентября прошел форум юных граждан – Совет Детских Организаций.</a:t>
            </a:r>
            <a:b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</a:b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Самые яркие, активные и инициативные ребята предлагали множество креативных и необычных идей для развития детского движения на протяжении всего дня. Заседание состоялось с участием заместителя руководителя Исполнительного комитета - Долгополовой </a:t>
            </a:r>
            <a:r>
              <a:rPr lang="ru-RU" sz="2000" dirty="0" err="1">
                <a:solidFill>
                  <a:srgbClr val="0070C0"/>
                </a:solidFill>
                <a:latin typeface="Times New Roman"/>
                <a:ea typeface="Calibri"/>
              </a:rPr>
              <a:t>Рамзией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/>
                <a:ea typeface="Calibri"/>
              </a:rPr>
              <a:t>Шакировной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 и директором Совета Детских организаций – </a:t>
            </a:r>
            <a:r>
              <a:rPr lang="ru-RU" sz="2000" dirty="0" err="1">
                <a:solidFill>
                  <a:srgbClr val="0070C0"/>
                </a:solidFill>
                <a:latin typeface="Times New Roman"/>
                <a:ea typeface="Calibri"/>
              </a:rPr>
              <a:t>Согриной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 Екатериной Игоревной.</a:t>
            </a:r>
            <a:b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</a:b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462756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4345665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Еженедельный отчет\KqGWUj8x1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3859160" cy="3286148"/>
          </a:xfrm>
          <a:prstGeom prst="rect">
            <a:avLst/>
          </a:prstGeom>
          <a:noFill/>
        </p:spPr>
      </p:pic>
      <p:pic>
        <p:nvPicPr>
          <p:cNvPr id="6148" name="Picture 4" descr="C:\Documents and Settings\Admin\Рабочий стол\Еженедельный отчет\--ns9xpKSa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929066"/>
            <a:ext cx="3571900" cy="2928934"/>
          </a:xfrm>
          <a:prstGeom prst="rect">
            <a:avLst/>
          </a:prstGeom>
          <a:noFill/>
        </p:spPr>
      </p:pic>
      <p:pic>
        <p:nvPicPr>
          <p:cNvPr id="6149" name="Picture 5" descr="C:\Documents and Settings\Admin\Рабочий стол\Еженедельный отчет\JxjTv4-J4F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714704"/>
            <a:ext cx="4071966" cy="3143296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07375" y="0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Documents and Settings\Admin\Рабочий стол\Еженедельный отчет\nUXekS195i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714356"/>
            <a:ext cx="3811601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Российское движение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школьников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Активисты нашей школы участвовали в КВНе.</a:t>
            </a:r>
            <a:b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</a:b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Рустам Гареев показывал мастер-</a:t>
            </a:r>
            <a:r>
              <a:rPr lang="ru-RU" sz="2400" dirty="0" err="1">
                <a:solidFill>
                  <a:srgbClr val="0070C0"/>
                </a:solidFill>
                <a:latin typeface="Times New Roman"/>
                <a:ea typeface="Calibri"/>
              </a:rPr>
              <a:t>класс,и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 это очень помогло нашим ребятам. Ученики-активисты </a:t>
            </a:r>
            <a:r>
              <a:rPr lang="ru-RU" sz="2400" dirty="0" err="1">
                <a:solidFill>
                  <a:srgbClr val="0070C0"/>
                </a:solidFill>
                <a:latin typeface="Times New Roman"/>
                <a:ea typeface="Calibri"/>
              </a:rPr>
              <a:t>Черемшанской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 школы </a:t>
            </a:r>
            <a:r>
              <a:rPr lang="ru-RU" sz="2400" dirty="0" smtClean="0">
                <a:solidFill>
                  <a:srgbClr val="0070C0"/>
                </a:solidFill>
                <a:latin typeface="Times New Roman"/>
                <a:ea typeface="Calibri"/>
              </a:rPr>
              <a:t>№1 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одержали </a:t>
            </a:r>
            <a:r>
              <a:rPr lang="ru-RU" sz="2400" dirty="0" smtClean="0">
                <a:solidFill>
                  <a:srgbClr val="0070C0"/>
                </a:solidFill>
                <a:latin typeface="Times New Roman"/>
                <a:ea typeface="Calibri"/>
              </a:rPr>
              <a:t>победу.</a:t>
            </a:r>
          </a:p>
          <a:p>
            <a:pPr>
              <a:spcAft>
                <a:spcPts val="0"/>
              </a:spcAft>
            </a:pPr>
            <a:endParaRPr lang="ru-RU" sz="24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-7 февраля в </a:t>
            </a:r>
            <a:r>
              <a:rPr lang="ru-RU" sz="2400" dirty="0" err="1">
                <a:solidFill>
                  <a:srgbClr val="0070C0"/>
                </a:solidFill>
                <a:latin typeface="Times New Roman"/>
                <a:ea typeface="Calibri"/>
              </a:rPr>
              <a:t>Черемшанском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 районе состоялся муниципальный этап республиканского конкурса отрядных вожатых «Замечательный вожатый -2018</a:t>
            </a:r>
            <a:r>
              <a:rPr lang="ru-RU" sz="2400" dirty="0" smtClean="0">
                <a:solidFill>
                  <a:srgbClr val="0070C0"/>
                </a:solidFill>
                <a:latin typeface="Times New Roman"/>
                <a:ea typeface="Calibri"/>
              </a:rPr>
              <a:t>».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Times New Roman"/>
                <a:ea typeface="Calibri"/>
              </a:rPr>
              <a:t>Победителем 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стала вожатая нашей школы ученица 10 класса- Кузина Елена.</a:t>
            </a:r>
            <a:b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</a:br>
            <a:endParaRPr lang="ru-RU" sz="24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462756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2471319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5947" y="285728"/>
            <a:ext cx="401727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07375" y="0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Documents and Settings\Admin\Рабочий стол\Еженедельный отчет\c2Zb8PdIJ0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8604"/>
            <a:ext cx="4357718" cy="5508645"/>
          </a:xfrm>
          <a:prstGeom prst="rect">
            <a:avLst/>
          </a:prstGeom>
          <a:noFill/>
        </p:spPr>
      </p:pic>
      <p:pic>
        <p:nvPicPr>
          <p:cNvPr id="7172" name="Picture 4" descr="C:\Documents and Settings\Admin\Рабочий стол\Еженедельный отчет\DSC_02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484445"/>
            <a:ext cx="4000528" cy="337355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4867"/>
            <a:ext cx="8686800" cy="8382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Сбор макулатуры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42" name="Picture 2" descr="C:\Documents and Settings\Admin\Рабочий стол\17254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789040"/>
            <a:ext cx="2555776" cy="2342085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105748"/>
              </p:ext>
            </p:extLst>
          </p:nvPr>
        </p:nvGraphicFramePr>
        <p:xfrm>
          <a:off x="179512" y="620677"/>
          <a:ext cx="6120681" cy="6237324"/>
        </p:xfrm>
        <a:graphic>
          <a:graphicData uri="http://schemas.openxmlformats.org/drawingml/2006/table">
            <a:tbl>
              <a:tblPr/>
              <a:tblGrid>
                <a:gridCol w="297485"/>
                <a:gridCol w="2167398"/>
                <a:gridCol w="543975"/>
                <a:gridCol w="603472"/>
                <a:gridCol w="725300"/>
                <a:gridCol w="543975"/>
                <a:gridCol w="543975"/>
                <a:gridCol w="695101"/>
              </a:tblGrid>
              <a:tr h="596218"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6569" marR="6569" marT="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Информация о сборе макулатуры в разрезе школ на 2 мая 2018 г.</a:t>
                      </a:r>
                    </a:p>
                  </a:txBody>
                  <a:tcPr marL="6569" marR="6569" marT="65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6569" marR="6569" marT="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1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6569" marR="6569" marT="65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школы</a:t>
                      </a:r>
                    </a:p>
                  </a:txBody>
                  <a:tcPr marL="6569" marR="6569" marT="65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кол-во уч-ся</a:t>
                      </a:r>
                    </a:p>
                  </a:txBody>
                  <a:tcPr marL="6569" marR="6569" marT="65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 неделю</a:t>
                      </a:r>
                    </a:p>
                  </a:txBody>
                  <a:tcPr marL="6569" marR="6569" marT="65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собрано всего</a:t>
                      </a:r>
                    </a:p>
                  </a:txBody>
                  <a:tcPr marL="6569" marR="6569" marT="65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сдано</a:t>
                      </a:r>
                    </a:p>
                  </a:txBody>
                  <a:tcPr marL="6569" marR="6569" marT="65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 сумму</a:t>
                      </a:r>
                    </a:p>
                  </a:txBody>
                  <a:tcPr marL="6569" marR="6569" marT="65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собрано на 1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y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ченика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569" marR="6569" marT="65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"Нижнекаменская ООШ"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4350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3000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15000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101,16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ГБОУ "Черемшанская КШИ"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7540,4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3589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10617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57,12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"Туйметкинская ООШ"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105,1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2274,01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2294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11470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55,46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Новоильмовская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СОШ"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2830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3230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12920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53,39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"Черноключевская ООШ"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1321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1033,1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4684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52,84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"Амировская НОШ-д/сад"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31,98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397,26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44,14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"Шешминская ООШ"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36,62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"Старокутушская ООШ"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1208,5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35,54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"Старокадеевская СОШ"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1740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5040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34,8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ООШ "Утыз Имян"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33,91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"Беркет-Ключевская СОШ"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2438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1630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8150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33,86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"Нижнекармальская ООШ"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527,73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32,98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"Лагерская ООШ"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151,55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851,7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32,75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"Черемшанский лицей"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416,25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10813,7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9004,98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45023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30,29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"Староутямышевская СОШ"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1916,6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1255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6270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29,03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"Верхнекаменская ООШ"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МБОУ "</a:t>
                      </a:r>
                      <a:r>
                        <a:rPr lang="ru-RU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Черемшанская</a:t>
                      </a:r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СОШ №1"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1200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8682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24,59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"Верхнекармальская ООШ"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374,3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1432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23,93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"Карамышевская ООШ"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22,76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"Ульяновская СОШ"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42,5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1907,95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2275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22,44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"Аккиреевская СОШ"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1936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1514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5202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22,25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"Кутеминская СОШ"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1824,55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2049,6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8198,4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20,97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"Ивашкинская СОШ"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1932,4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4200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"Лашманская СОШ"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3226,2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18,12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"Староильмовская СОШ"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1199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16,65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"Черемшанская СОШ №2"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1654,2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D1D"/>
                    </a:solidFill>
                  </a:tcPr>
                </a:tc>
              </a:tr>
              <a:tr h="18803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2200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3258,88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64823,5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31285,7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140544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29,46</a:t>
                      </a:r>
                    </a:p>
                  </a:txBody>
                  <a:tcPr marL="6569" marR="6569" marT="65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Повышение квалификации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Аттестация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6200" marR="101600" indent="13970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</a:pPr>
            <a:r>
              <a:rPr lang="ru-RU" sz="2800" dirty="0">
                <a:solidFill>
                  <a:srgbClr val="0070C0"/>
                </a:solidFill>
                <a:latin typeface="Times New Roman"/>
                <a:ea typeface="Times New Roman"/>
              </a:rPr>
              <a:t>В 2017-2018 учебном году 18 учителей прошли курсовую подготовку. </a:t>
            </a:r>
            <a:endParaRPr lang="ru-RU" sz="2800" dirty="0" smtClean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L="76200" marR="101600" indent="13970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</a:pPr>
            <a:r>
              <a:rPr lang="ru-RU" sz="28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По </a:t>
            </a:r>
            <a:r>
              <a:rPr lang="ru-RU" sz="2800" dirty="0">
                <a:solidFill>
                  <a:srgbClr val="0070C0"/>
                </a:solidFill>
                <a:latin typeface="Times New Roman"/>
                <a:ea typeface="Times New Roman"/>
              </a:rPr>
              <a:t>итогам аттестации все аттестуемые учителя (7 человек) подтвердили заявленную квалификационную категорию (первая- 5) </a:t>
            </a:r>
            <a:r>
              <a:rPr lang="ru-RU" sz="28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и соответствие </a:t>
            </a:r>
            <a:r>
              <a:rPr lang="ru-RU" sz="2800" dirty="0">
                <a:solidFill>
                  <a:srgbClr val="0070C0"/>
                </a:solidFill>
                <a:latin typeface="Times New Roman"/>
                <a:ea typeface="Times New Roman"/>
              </a:rPr>
              <a:t>занимаемой должности (СЗД- 2).</a:t>
            </a:r>
          </a:p>
          <a:p>
            <a:pPr>
              <a:lnSpc>
                <a:spcPct val="150000"/>
              </a:lnSpc>
            </a:pPr>
            <a:endParaRPr lang="ru-RU" sz="28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550" y="260350"/>
            <a:ext cx="858838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6426958"/>
      </p:ext>
    </p:extLst>
  </p:cSld>
  <p:clrMapOvr>
    <a:masterClrMapping/>
  </p:clrMapOvr>
  <p:transition spd="med" advClick="0" advTm="5000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527"/>
            <a:ext cx="8686800" cy="8382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Сбор пластики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754775"/>
              </p:ext>
            </p:extLst>
          </p:nvPr>
        </p:nvGraphicFramePr>
        <p:xfrm>
          <a:off x="611560" y="764704"/>
          <a:ext cx="6624736" cy="5981592"/>
        </p:xfrm>
        <a:graphic>
          <a:graphicData uri="http://schemas.openxmlformats.org/drawingml/2006/table">
            <a:tbl>
              <a:tblPr/>
              <a:tblGrid>
                <a:gridCol w="419946"/>
                <a:gridCol w="2998223"/>
                <a:gridCol w="693400"/>
                <a:gridCol w="807338"/>
                <a:gridCol w="820360"/>
                <a:gridCol w="885469"/>
              </a:tblGrid>
              <a:tr h="294980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01" marR="5901" marT="59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Информация о сборе пластика в разрезе школ на 2 мая 2018 г.</a:t>
                      </a:r>
                    </a:p>
                  </a:txBody>
                  <a:tcPr marL="5901" marR="5901" marT="59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01" marR="5901" marT="59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7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5901" marR="5901" marT="59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школы</a:t>
                      </a:r>
                    </a:p>
                  </a:txBody>
                  <a:tcPr marL="5901" marR="5901" marT="59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кол-во уч-ся</a:t>
                      </a:r>
                    </a:p>
                  </a:txBody>
                  <a:tcPr marL="5901" marR="5901" marT="59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 неделю</a:t>
                      </a:r>
                    </a:p>
                  </a:txBody>
                  <a:tcPr marL="5901" marR="5901" marT="59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5901" marR="5901" marT="59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 1 ученика</a:t>
                      </a:r>
                    </a:p>
                  </a:txBody>
                  <a:tcPr marL="5901" marR="5901" marT="59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"Беркет-Ключевская СОШ"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12,3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5,52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"Лагерская ООШ"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51,8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143,8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5,53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ГБОУ "Черемшанская КШИ"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672,6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5,09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"Туйметкинская ООШ"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12,17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191,71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4,67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"Верхнекармальская ООШ"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67,55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4,22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"Ивашкинская СОШ"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171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"Нижнекармальская ООШ"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47,52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2,97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"Шешминская ООШ"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2,96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"Нижнекаменская ООШ"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2,69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"Верхнекаменская ООШ"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71,2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"Карамышевская ООШ"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3,4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68,2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"Амировская НОШ-д/сад"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1,12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14,36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"Черноключевская ООШ"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30,5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1,22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"Старокадеевская СОШ"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58,5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1,17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"Черемшанский лицей"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24,85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413,49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1,15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ООШ "Утыз Имян"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23,1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"Староутямышевская СОШ"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23,78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56,28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"Аккиреевская СОШ"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68,8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"Новоильмовская СОШ"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39,2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"Лашманская СОШ"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128,4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"Кутеминская СОШ"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63,4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"Черемшанская СОШ №2"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97,58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0,67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"Староильмовская СОШ"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47,5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06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МБОУ "</a:t>
                      </a:r>
                      <a:r>
                        <a:rPr lang="ru-RU" sz="11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Черемшанская</a:t>
                      </a:r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СОШ №1"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358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"Ульяновская СОШ"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42,9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0,5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МБОУ "Старокутушская ООШ"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16,9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3664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2200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389,82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3510,49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1,59</a:t>
                      </a:r>
                    </a:p>
                  </a:txBody>
                  <a:tcPr marL="5901" marR="5901" marT="59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6368499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FF0000"/>
                </a:solidFill>
              </a:rPr>
              <a:t>Организация питания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082675" y="1114425"/>
            <a:ext cx="78105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   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Охват горячим питанием составляет 100%.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               Питание организовано по нескольким направлениям: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дотационное питание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питание группы продленного дня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выполнение  питьевого режима: установлен питьевой фильтр воды.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                  В качестве достижений можно считать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доступный общественный контроль со стороны родительского комитета, совета старшеклассников;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работу  «Почты доверия», содержимое которой изымается 1 раз в неделю и анализируется в присутствии заведующего столовой.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dirty="0" smtClean="0">
              <a:solidFill>
                <a:srgbClr val="080808"/>
              </a:solidFill>
            </a:endParaRP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 descr="F:\DSC076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4518025"/>
            <a:ext cx="182403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 descr="F:\DSC078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4545013"/>
            <a:ext cx="1787525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-21952" y="276225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rgbClr val="FF0000"/>
                </a:solidFill>
              </a:rPr>
              <a:t>Медицинское сопровождение </a:t>
            </a:r>
            <a:br>
              <a:rPr lang="ru-RU" altLang="ru-RU" sz="3200" dirty="0" smtClean="0">
                <a:solidFill>
                  <a:srgbClr val="FF0000"/>
                </a:solidFill>
              </a:rPr>
            </a:br>
            <a:r>
              <a:rPr lang="ru-RU" altLang="ru-RU" sz="3200" dirty="0" smtClean="0">
                <a:solidFill>
                  <a:srgbClr val="FF0000"/>
                </a:solidFill>
              </a:rPr>
              <a:t>учебно-воспитательного процесса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96875" y="1400175"/>
            <a:ext cx="8747125" cy="48482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80808"/>
                </a:solidFill>
              </a:rPr>
              <a:t>       </a:t>
            </a:r>
            <a:r>
              <a:rPr lang="ru-RU" altLang="ru-RU" sz="1600" b="1" dirty="0" smtClean="0">
                <a:solidFill>
                  <a:srgbClr val="002060"/>
                </a:solidFill>
              </a:rPr>
              <a:t>Имеется следующее медицинское оборудование: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 - стерилизатор воздушный,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 - </a:t>
            </a:r>
            <a:r>
              <a:rPr lang="ru-RU" altLang="ru-RU" sz="1600" dirty="0" err="1" smtClean="0">
                <a:solidFill>
                  <a:srgbClr val="002060"/>
                </a:solidFill>
              </a:rPr>
              <a:t>облучатели-рециркуляторы</a:t>
            </a:r>
            <a:r>
              <a:rPr lang="ru-RU" altLang="ru-RU" sz="1600" dirty="0" smtClean="0">
                <a:solidFill>
                  <a:srgbClr val="002060"/>
                </a:solidFill>
              </a:rPr>
              <a:t> воздуха ультрафиолетовый бактерицидный (2 </a:t>
            </a:r>
            <a:r>
              <a:rPr lang="ru-RU" altLang="ru-RU" sz="1600" dirty="0" err="1" smtClean="0">
                <a:solidFill>
                  <a:srgbClr val="002060"/>
                </a:solidFill>
              </a:rPr>
              <a:t>шт</a:t>
            </a:r>
            <a:r>
              <a:rPr lang="ru-RU" altLang="ru-RU" sz="1600" dirty="0" smtClean="0">
                <a:solidFill>
                  <a:srgbClr val="002060"/>
                </a:solidFill>
              </a:rPr>
              <a:t>),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 - медицинский инструментальный столик,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- </a:t>
            </a:r>
            <a:r>
              <a:rPr lang="ru-RU" altLang="ru-RU" sz="1600" dirty="0" err="1" smtClean="0">
                <a:solidFill>
                  <a:srgbClr val="002060"/>
                </a:solidFill>
              </a:rPr>
              <a:t>плантограф</a:t>
            </a:r>
            <a:r>
              <a:rPr lang="ru-RU" altLang="ru-RU" sz="1600" dirty="0" smtClean="0">
                <a:solidFill>
                  <a:srgbClr val="002060"/>
                </a:solidFill>
              </a:rPr>
              <a:t> детский,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- фармацевтические холодильники ( 2 </a:t>
            </a:r>
            <a:r>
              <a:rPr lang="ru-RU" altLang="ru-RU" sz="1600" dirty="0" err="1" smtClean="0">
                <a:solidFill>
                  <a:srgbClr val="002060"/>
                </a:solidFill>
              </a:rPr>
              <a:t>шт</a:t>
            </a:r>
            <a:r>
              <a:rPr lang="ru-RU" altLang="ru-RU" sz="1600" dirty="0" smtClean="0">
                <a:solidFill>
                  <a:srgbClr val="002060"/>
                </a:solidFill>
              </a:rPr>
              <a:t>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 </a:t>
            </a:r>
            <a:r>
              <a:rPr lang="ru-RU" altLang="ru-RU" sz="1600" b="1" dirty="0" smtClean="0">
                <a:solidFill>
                  <a:srgbClr val="002060"/>
                </a:solidFill>
              </a:rPr>
              <a:t>Мероприятия медицинского направления: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-сотрудничество с Центральной поликлиникой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-ежегодный углубленный  медицинский осмотр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 педагогов школы,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-ежегодный  медицинский осмотр  учащихся школы,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- ежегодная вакцинация против гриппа учащихся 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 учителей школы.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-ежегодное санаторное лечение педагогов в дни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 каникул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b="1" dirty="0" smtClean="0">
                <a:solidFill>
                  <a:srgbClr val="002060"/>
                </a:solidFill>
              </a:rPr>
              <a:t>      Пропаганда здорового образа жизни: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 -рубрика о спорте в школьной газете,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 -проведение спортивных праздников «Зарница», спортивных соревнований,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 -исследовательская деятельность и публичные выступления учащихся в рамках работы секций экологического направления различных конкурсов,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</a:rPr>
              <a:t>     - проведение традиционных Дней здоровья.</a:t>
            </a: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 descr="DSC068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857496"/>
            <a:ext cx="2682351" cy="1935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FF0000"/>
                </a:solidFill>
              </a:rPr>
              <a:t> </a:t>
            </a:r>
            <a:r>
              <a:rPr lang="ru-RU" altLang="ru-RU" sz="4000" b="1" dirty="0" smtClean="0">
                <a:solidFill>
                  <a:srgbClr val="FF0000"/>
                </a:solidFill>
              </a:rPr>
              <a:t>Обеспечение </a:t>
            </a:r>
            <a:br>
              <a:rPr lang="ru-RU" altLang="ru-RU" sz="4000" b="1" dirty="0" smtClean="0">
                <a:solidFill>
                  <a:srgbClr val="FF0000"/>
                </a:solidFill>
              </a:rPr>
            </a:br>
            <a:r>
              <a:rPr lang="ru-RU" altLang="ru-RU" sz="4000" b="1" dirty="0" smtClean="0">
                <a:solidFill>
                  <a:srgbClr val="FF0000"/>
                </a:solidFill>
              </a:rPr>
              <a:t>безопасности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189038" y="1412875"/>
            <a:ext cx="7954962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02060"/>
                </a:solidFill>
              </a:rPr>
              <a:t>           Приоритетным направлением в области организации условий безопасности школа считает совокупность мероприятий образовательного, просветительного, административно-хозяйственного и охранного характера с обязательной организацией мониторинга: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Динамики чрезвычайных ситуаций;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Количества вынесенных предписаний со стороны органов контроля условий безопасности;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Уровня материально-технического обеспечения безопасных условий в образовательной среде;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Развития нормативно-правовой базы безопасности образовательного пространства;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Кадрового и материального обеспечения предмета ОБЖ;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Уровня и качества проведения практических мероприятий, формирующих способность учащихся и педагогов к действиям в экстремальных ситуациях.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Данных об ущербе для жизни и здоровья детей, связанные с условиями пребывания в ОУ;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rgbClr val="002060"/>
                </a:solidFill>
              </a:rPr>
              <a:t>Доступности медицинской помощи.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002060"/>
              </a:solidFill>
            </a:endParaRPr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188" y="333375"/>
            <a:ext cx="93662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5643578"/>
            <a:ext cx="2232025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88913"/>
            <a:ext cx="8991600" cy="8382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</a:t>
            </a:r>
            <a:r>
              <a:rPr lang="ru-RU" altLang="ru-RU" sz="4000" dirty="0" smtClean="0">
                <a:solidFill>
                  <a:srgbClr val="FF0000"/>
                </a:solidFill>
              </a:rPr>
              <a:t>Социальное партнёрство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071546"/>
            <a:ext cx="86042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Центр внешкольной работы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Районная центральная библиотека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Детская школа искусств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Молодежный </a:t>
            </a:r>
            <a:r>
              <a:rPr lang="ru-RU" altLang="ru-RU" sz="2000" dirty="0" err="1" smtClean="0">
                <a:solidFill>
                  <a:srgbClr val="002060"/>
                </a:solidFill>
              </a:rPr>
              <a:t>досуговый</a:t>
            </a:r>
            <a:r>
              <a:rPr lang="ru-RU" altLang="ru-RU" sz="2000" dirty="0" smtClean="0">
                <a:solidFill>
                  <a:srgbClr val="002060"/>
                </a:solidFill>
              </a:rPr>
              <a:t> центр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Выпускники школы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Администрация </a:t>
            </a:r>
            <a:r>
              <a:rPr lang="ru-RU" altLang="ru-RU" sz="2000" dirty="0" err="1" smtClean="0">
                <a:solidFill>
                  <a:srgbClr val="002060"/>
                </a:solidFill>
              </a:rPr>
              <a:t>Черемшанского</a:t>
            </a:r>
            <a:r>
              <a:rPr lang="ru-RU" altLang="ru-RU" sz="2000" dirty="0" smtClean="0">
                <a:solidFill>
                  <a:srgbClr val="002060"/>
                </a:solidFill>
              </a:rPr>
              <a:t> муниципального района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Центральная </a:t>
            </a:r>
            <a:r>
              <a:rPr lang="ru-RU" altLang="ru-RU" sz="2000" dirty="0" smtClean="0">
                <a:solidFill>
                  <a:srgbClr val="002060"/>
                </a:solidFill>
              </a:rPr>
              <a:t>районная больница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ДОУ «Ромашка», «Берёзка»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Институт развития образования РТ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Филиал федерального государственного автономного образовательного учреждения высшего профессионального образования «Казанский (приволжский) федеральный университет г.Елабуга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Прокуратура </a:t>
            </a:r>
            <a:r>
              <a:rPr lang="ru-RU" altLang="ru-RU" sz="2000" dirty="0" err="1" smtClean="0">
                <a:solidFill>
                  <a:srgbClr val="002060"/>
                </a:solidFill>
              </a:rPr>
              <a:t>Черемшанского</a:t>
            </a:r>
            <a:r>
              <a:rPr lang="ru-RU" altLang="ru-RU" sz="2000" dirty="0" smtClean="0">
                <a:solidFill>
                  <a:srgbClr val="002060"/>
                </a:solidFill>
              </a:rPr>
              <a:t> муниципального района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Отдел полиции </a:t>
            </a:r>
            <a:r>
              <a:rPr lang="ru-RU" altLang="ru-RU" sz="2000" dirty="0" err="1" smtClean="0">
                <a:solidFill>
                  <a:srgbClr val="002060"/>
                </a:solidFill>
              </a:rPr>
              <a:t>Черемшанского</a:t>
            </a:r>
            <a:r>
              <a:rPr lang="ru-RU" altLang="ru-RU" sz="2000" dirty="0" smtClean="0">
                <a:solidFill>
                  <a:srgbClr val="002060"/>
                </a:solidFill>
              </a:rPr>
              <a:t> муниципального района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Представители бизнеса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dirty="0" smtClean="0">
                <a:solidFill>
                  <a:srgbClr val="002060"/>
                </a:solidFill>
              </a:rPr>
              <a:t>     МБОУ «</a:t>
            </a:r>
            <a:r>
              <a:rPr lang="ru-RU" altLang="ru-RU" sz="2000" dirty="0" err="1" smtClean="0">
                <a:solidFill>
                  <a:srgbClr val="002060"/>
                </a:solidFill>
              </a:rPr>
              <a:t>Черемшанская</a:t>
            </a:r>
            <a:r>
              <a:rPr lang="ru-RU" altLang="ru-RU" sz="2000" dirty="0" smtClean="0">
                <a:solidFill>
                  <a:srgbClr val="002060"/>
                </a:solidFill>
              </a:rPr>
              <a:t> СОШ №1» -  «открытая школа».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dirty="0" smtClean="0">
              <a:solidFill>
                <a:srgbClr val="080808"/>
              </a:solidFill>
            </a:endParaRPr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188913"/>
            <a:ext cx="129540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</a:t>
            </a:r>
            <a:r>
              <a:rPr lang="ru-RU" altLang="ru-RU" sz="4000" dirty="0" smtClean="0">
                <a:solidFill>
                  <a:srgbClr val="FF0000"/>
                </a:solidFill>
              </a:rPr>
              <a:t>Основные направления ближайшего развития школы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76400"/>
            <a:ext cx="8818563" cy="4489450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400" dirty="0" smtClean="0">
                <a:solidFill>
                  <a:srgbClr val="080808"/>
                </a:solidFill>
              </a:rPr>
              <a:t>        </a:t>
            </a:r>
            <a:r>
              <a:rPr lang="ru-RU" altLang="ru-RU" sz="2800" dirty="0" smtClean="0">
                <a:solidFill>
                  <a:srgbClr val="002060"/>
                </a:solidFill>
              </a:rPr>
              <a:t>Школа работает  в режиме деятельности муниципального бюджетного общеобразовательного учреждения, поэтому перед коллективом встают следующие задачи: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2800" dirty="0" smtClean="0">
                <a:solidFill>
                  <a:srgbClr val="002060"/>
                </a:solidFill>
              </a:rPr>
              <a:t>Дальнейшее  развитие социального партнерства.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2800" dirty="0" smtClean="0">
                <a:solidFill>
                  <a:srgbClr val="002060"/>
                </a:solidFill>
              </a:rPr>
              <a:t>Расширение сферы бесплатных дополнительных образовательных услуг, в </a:t>
            </a:r>
            <a:r>
              <a:rPr lang="ru-RU" altLang="ru-RU" sz="2800" dirty="0" err="1" smtClean="0">
                <a:solidFill>
                  <a:srgbClr val="002060"/>
                </a:solidFill>
              </a:rPr>
              <a:t>т.ч</a:t>
            </a:r>
            <a:r>
              <a:rPr lang="ru-RU" altLang="ru-RU" sz="2800" dirty="0" smtClean="0">
                <a:solidFill>
                  <a:srgbClr val="002060"/>
                </a:solidFill>
              </a:rPr>
              <a:t>. психологическое сопровождение  подготовки  к ЕГЭ.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2800" dirty="0" smtClean="0">
                <a:solidFill>
                  <a:srgbClr val="002060"/>
                </a:solidFill>
              </a:rPr>
              <a:t>Дополнительное непрерывное профобразование учителей, в </a:t>
            </a:r>
            <a:r>
              <a:rPr lang="ru-RU" altLang="ru-RU" sz="2800" dirty="0" err="1" smtClean="0">
                <a:solidFill>
                  <a:srgbClr val="002060"/>
                </a:solidFill>
              </a:rPr>
              <a:t>т.ч</a:t>
            </a:r>
            <a:r>
              <a:rPr lang="ru-RU" altLang="ru-RU" sz="2800" dirty="0" smtClean="0">
                <a:solidFill>
                  <a:srgbClr val="002060"/>
                </a:solidFill>
              </a:rPr>
              <a:t>. основам  мониторинга, менеджмента.</a:t>
            </a:r>
          </a:p>
        </p:txBody>
      </p:sp>
      <p:pic>
        <p:nvPicPr>
          <p:cNvPr id="645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0"/>
            <a:ext cx="86360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</a:t>
            </a:r>
            <a:r>
              <a:rPr lang="ru-RU" altLang="ru-RU" sz="4000" dirty="0" smtClean="0">
                <a:solidFill>
                  <a:srgbClr val="FF0000"/>
                </a:solidFill>
              </a:rPr>
              <a:t>Основные направления </a:t>
            </a:r>
            <a:br>
              <a:rPr lang="ru-RU" altLang="ru-RU" sz="4000" dirty="0" smtClean="0">
                <a:solidFill>
                  <a:srgbClr val="FF0000"/>
                </a:solidFill>
              </a:rPr>
            </a:br>
            <a:r>
              <a:rPr lang="ru-RU" altLang="ru-RU" sz="4000" dirty="0" smtClean="0">
                <a:solidFill>
                  <a:srgbClr val="FF0000"/>
                </a:solidFill>
              </a:rPr>
              <a:t>развития школы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412875"/>
            <a:ext cx="8242300" cy="5445125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                </a:t>
            </a:r>
          </a:p>
        </p:txBody>
      </p:sp>
      <p:pic>
        <p:nvPicPr>
          <p:cNvPr id="655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0"/>
            <a:ext cx="86360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23528" y="1484784"/>
            <a:ext cx="8640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</a:rPr>
              <a:t>В 2017/2018  учебном году перед методической службой школы стоит цель: </a:t>
            </a:r>
            <a:r>
              <a:rPr lang="ru-RU" i="1" dirty="0">
                <a:solidFill>
                  <a:srgbClr val="002060"/>
                </a:solidFill>
              </a:rPr>
              <a:t>непрерывное совершенствование профес­сиональной компетентности учителей школы как условие реализации цели обеспечения изменений в структуре, содержании и организации образовательного процесса, способствующих формированию конкурентоспособной личности.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                  Для ее реализации необходимо решить следующие задачи: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Продолжить работу по повышению качества обучения. Не допускать снижение качества обучения ниже районного уровня.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Продолжить работу, нацеленную на предупреждение возникновения резерва учеников, имеющих одну оценку «3» в четверти.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Обеспечить дальнейшее внедрение в образовательный процесс метода проектов, исследовательской деятельности, а также отдельных элементов различных технологий открытого образования.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Продолжить работу по отработке навыков тестирования как одного из видов контроля над </a:t>
            </a:r>
            <a:r>
              <a:rPr lang="ru-RU" dirty="0" err="1">
                <a:solidFill>
                  <a:srgbClr val="002060"/>
                </a:solidFill>
              </a:rPr>
              <a:t>общеучебными</a:t>
            </a:r>
            <a:r>
              <a:rPr lang="ru-RU" dirty="0">
                <a:solidFill>
                  <a:srgbClr val="002060"/>
                </a:solidFill>
              </a:rPr>
              <a:t> и предметными учебными действиями учащихся с целью подготовки учащихся к успешной сдаче ГИА,  ЕГЭ.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Закончить  работу по разработке и внедрению модернизированной системы оценивания результатов образовательной деятельности школьников и учителей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85729"/>
            <a:ext cx="292893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785786" y="3643314"/>
            <a:ext cx="8572560" cy="701675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-428652"/>
            <a:ext cx="6337300" cy="1387459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b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Кадровое   обеспечение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«Лучшие учителя»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500034" y="857232"/>
            <a:ext cx="3959225" cy="1246188"/>
          </a:xfrm>
        </p:spPr>
        <p:txBody>
          <a:bodyPr anchor="b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Баляева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Людмила Фёдоровна -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учитель русского языка и литературы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sz="half" idx="4294967295"/>
          </p:nvPr>
        </p:nvSpPr>
        <p:spPr>
          <a:xfrm>
            <a:off x="142844" y="2000240"/>
            <a:ext cx="8715404" cy="465296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Гайнутдинова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Муслима</a:t>
            </a:r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Галимзяновна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учитель                         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татарского языка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и литературы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4294967295"/>
          </p:nvPr>
        </p:nvSpPr>
        <p:spPr>
          <a:xfrm>
            <a:off x="6249988" y="981075"/>
            <a:ext cx="2894012" cy="998538"/>
          </a:xfrm>
        </p:spPr>
        <p:txBody>
          <a:bodyPr anchor="b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Сиямкин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Владимир Григорьевич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учитель физической культуры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5326063" y="2205038"/>
            <a:ext cx="3817937" cy="3587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</a:t>
            </a:r>
          </a:p>
        </p:txBody>
      </p:sp>
      <p:pic>
        <p:nvPicPr>
          <p:cNvPr id="29703" name="Picture 1" descr="S30100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357430"/>
            <a:ext cx="2447925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3" descr="S30100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143116"/>
            <a:ext cx="2070116" cy="17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550" y="260350"/>
            <a:ext cx="858838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15" descr="19204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4429132"/>
            <a:ext cx="1865318" cy="2022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 descr="C:\Documents and Settings\Администратор\Рабочий стол\138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6" y="4476750"/>
            <a:ext cx="1957372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86380" y="4646374"/>
            <a:ext cx="1567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Franklin Gothic Medium" pitchFamily="34" charset="0"/>
                <a:cs typeface="Times New Roman" pitchFamily="18" charset="0"/>
              </a:rPr>
              <a:t>Плотникова Валентина Георгиевна </a:t>
            </a:r>
            <a:r>
              <a:rPr lang="ru-RU" dirty="0">
                <a:solidFill>
                  <a:srgbClr val="002060"/>
                </a:solidFill>
                <a:latin typeface="Franklin Gothic Medium" pitchFamily="34" charset="0"/>
                <a:cs typeface="Times New Roman" pitchFamily="18" charset="0"/>
              </a:rPr>
              <a:t>–учитель начальных классов</a:t>
            </a: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04913" y="476250"/>
            <a:ext cx="7772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5400" b="1" dirty="0" smtClean="0">
                <a:solidFill>
                  <a:srgbClr val="FF0000"/>
                </a:solidFill>
              </a:rPr>
              <a:t>Нормативные</a:t>
            </a:r>
            <a:br>
              <a:rPr lang="ru-RU" altLang="ru-RU" sz="5400" b="1" dirty="0" smtClean="0">
                <a:solidFill>
                  <a:srgbClr val="FF0000"/>
                </a:solidFill>
              </a:rPr>
            </a:br>
            <a:r>
              <a:rPr lang="ru-RU" altLang="ru-RU" sz="5400" b="1" dirty="0" smtClean="0">
                <a:solidFill>
                  <a:srgbClr val="FF0000"/>
                </a:solidFill>
              </a:rPr>
              <a:t> документы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0825" y="1871663"/>
            <a:ext cx="4191000" cy="4724400"/>
          </a:xfrm>
        </p:spPr>
        <p:txBody>
          <a:bodyPr/>
          <a:lstStyle/>
          <a:p>
            <a:pPr eaLnBrk="1" hangingPunct="1"/>
            <a:r>
              <a:rPr lang="ru-RU" altLang="ru-RU" dirty="0" smtClean="0">
                <a:solidFill>
                  <a:srgbClr val="002060"/>
                </a:solidFill>
              </a:rPr>
              <a:t>Лицензия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08588" y="2133600"/>
            <a:ext cx="4343400" cy="4724400"/>
          </a:xfrm>
        </p:spPr>
        <p:txBody>
          <a:bodyPr/>
          <a:lstStyle/>
          <a:p>
            <a:pPr eaLnBrk="1" hangingPunct="1"/>
            <a:r>
              <a:rPr lang="ru-RU" altLang="ru-RU" dirty="0" smtClean="0">
                <a:solidFill>
                  <a:srgbClr val="002060"/>
                </a:solidFill>
              </a:rPr>
              <a:t>Аккредитация</a:t>
            </a:r>
          </a:p>
        </p:txBody>
      </p:sp>
      <p:pic>
        <p:nvPicPr>
          <p:cNvPr id="13317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Аккредитация1 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8575" y="2830513"/>
            <a:ext cx="24796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аккредитация2 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1775" y="3284538"/>
            <a:ext cx="25304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лиц!0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2565400"/>
            <a:ext cx="26606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4172" y="8879"/>
            <a:ext cx="8316416" cy="16685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FF0000"/>
                </a:solidFill>
              </a:rPr>
              <a:t>Назначение</a:t>
            </a:r>
            <a:r>
              <a:rPr lang="ru-RU" altLang="ru-RU" sz="4000" dirty="0">
                <a:solidFill>
                  <a:srgbClr val="FF0000"/>
                </a:solidFill>
              </a:rPr>
              <a:t> </a:t>
            </a:r>
            <a:r>
              <a:rPr lang="ru-RU" altLang="ru-RU" sz="4000" dirty="0" smtClean="0">
                <a:solidFill>
                  <a:srgbClr val="FF0000"/>
                </a:solidFill>
              </a:rPr>
              <a:t> общеобразовательной </a:t>
            </a:r>
            <a:br>
              <a:rPr lang="ru-RU" altLang="ru-RU" sz="4000" dirty="0" smtClean="0">
                <a:solidFill>
                  <a:srgbClr val="FF0000"/>
                </a:solidFill>
              </a:rPr>
            </a:br>
            <a:r>
              <a:rPr lang="ru-RU" altLang="ru-RU" sz="4000" dirty="0" smtClean="0">
                <a:solidFill>
                  <a:srgbClr val="FF0000"/>
                </a:solidFill>
              </a:rPr>
              <a:t>программы школы: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638745"/>
            <a:ext cx="8643998" cy="5232421"/>
          </a:xfrm>
        </p:spPr>
        <p:txBody>
          <a:bodyPr>
            <a:normAutofit fontScale="850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400" dirty="0" smtClean="0">
                <a:solidFill>
                  <a:srgbClr val="080808"/>
                </a:solidFill>
                <a:latin typeface="Times New Roman" pitchFamily="18" charset="0"/>
              </a:rPr>
              <a:t>           </a:t>
            </a:r>
            <a:endParaRPr lang="ru-RU" altLang="ru-RU" sz="2400" i="1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</a:rPr>
              <a:t>Государственный заказ: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8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itchFamily="18" charset="0"/>
              </a:rPr>
              <a:t>1. Создание условий для получения обучающимися качественного образования в соответствии с государственными стандартами;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8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itchFamily="18" charset="0"/>
              </a:rPr>
              <a:t>2. Развитие творческой, конкурентоспособной, общественно-активной, функционально и устойчиво развитой личности.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altLang="ru-RU" sz="28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altLang="ru-RU" sz="28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</a:rPr>
              <a:t> Социальный заказ: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8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itchFamily="18" charset="0"/>
              </a:rPr>
              <a:t>1. Организация учебного процесса в безопасных и комфортных условиях;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8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itchFamily="18" charset="0"/>
              </a:rPr>
              <a:t>2. Обеспечение качества образования, позволяющего учащимся эффективно взаимодействовать с членами общества в соответствии с требованиями эпохи.</a:t>
            </a:r>
          </a:p>
        </p:txBody>
      </p:sp>
      <p:pic>
        <p:nvPicPr>
          <p:cNvPr id="12292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8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57944"/>
            <a:ext cx="86868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FF0000"/>
                </a:solidFill>
              </a:rPr>
              <a:t>Учебный план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125538"/>
            <a:ext cx="8366153" cy="4921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solidFill>
                  <a:srgbClr val="080808"/>
                </a:solidFill>
                <a:latin typeface="Times New Roman" pitchFamily="18" charset="0"/>
              </a:rPr>
              <a:t>            </a:t>
            </a:r>
            <a:r>
              <a:rPr lang="ru-RU" altLang="ru-RU" sz="2800" b="1" u="sng" dirty="0" smtClean="0">
                <a:solidFill>
                  <a:srgbClr val="002060"/>
                </a:solidFill>
                <a:latin typeface="Times New Roman" pitchFamily="18" charset="0"/>
              </a:rPr>
              <a:t>Цель образовательной деятельности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itchFamily="18" charset="0"/>
              </a:rPr>
              <a:t>педагогического коллектива школы - </a:t>
            </a:r>
            <a:r>
              <a:rPr lang="ru-RU" altLang="ru-RU" sz="2800" u="sng" dirty="0" smtClean="0">
                <a:solidFill>
                  <a:srgbClr val="002060"/>
                </a:solidFill>
                <a:latin typeface="Times New Roman" pitchFamily="18" charset="0"/>
              </a:rPr>
              <a:t>формирование ключевых компетенций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itchFamily="18" charset="0"/>
              </a:rPr>
              <a:t> для продолжения образования в течение всей жизни.</a:t>
            </a:r>
          </a:p>
          <a:p>
            <a:pPr eaLnBrk="1" hangingPunct="1">
              <a:lnSpc>
                <a:spcPct val="80000"/>
              </a:lnSpc>
            </a:pPr>
            <a:endParaRPr lang="ru-RU" altLang="ru-RU" sz="28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itchFamily="18" charset="0"/>
              </a:rPr>
              <a:t>         Организация образовательного процесса в школе осуществляется в соответствии со статусом  «общеобразовательная школа». Реализуемые учебные программы соответствуют уровню и направленности образовательного процесса, организованного в школе, т.е.  соответствуют учебному плану на всех ступенях обучения.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itchFamily="18" charset="0"/>
              </a:rPr>
              <a:t>          </a:t>
            </a:r>
          </a:p>
        </p:txBody>
      </p:sp>
      <p:pic>
        <p:nvPicPr>
          <p:cNvPr id="2662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0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2573</TotalTime>
  <Words>3623</Words>
  <Application>Microsoft Office PowerPoint</Application>
  <PresentationFormat>Экран (4:3)</PresentationFormat>
  <Paragraphs>1332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Трек</vt:lpstr>
      <vt:lpstr>     Муниципальное бюджетное общеобразовательное учреждение  «Черемшанская средняя общеобразовательная школа №1 имени петра  семеновича курасанова» Черемшанского муниципального района Республики Татарстан  Публичный отчет директора школы Плотникова Виктора Александровича</vt:lpstr>
      <vt:lpstr>Этапы становления         школы</vt:lpstr>
      <vt:lpstr>Административная         команда</vt:lpstr>
      <vt:lpstr>Кадровое обеспечение</vt:lpstr>
      <vt:lpstr>Повышение квалификации  Аттестация</vt:lpstr>
      <vt:lpstr>          Кадровое   обеспечение           «Лучшие учителя»</vt:lpstr>
      <vt:lpstr>Нормативные  документы</vt:lpstr>
      <vt:lpstr>Назначение  общеобразовательной  программы школы: </vt:lpstr>
      <vt:lpstr>Учебный план</vt:lpstr>
      <vt:lpstr>Вариативное  образование</vt:lpstr>
      <vt:lpstr>Режим обучения</vt:lpstr>
      <vt:lpstr>Приём в школу</vt:lpstr>
      <vt:lpstr>Миссия школы</vt:lpstr>
      <vt:lpstr> Основные направления  внутренней политики  школы </vt:lpstr>
      <vt:lpstr>Состав обучающихся    в школе </vt:lpstr>
      <vt:lpstr> Данные сохранности контингента учащихся </vt:lpstr>
      <vt:lpstr>     Результаты       социологических исследований  семей обучающихся  в 2017-2018 учебном году </vt:lpstr>
      <vt:lpstr>Органы ученического       самоуправления в правовой сфере школы</vt:lpstr>
      <vt:lpstr>Материально-техническая             база школы</vt:lpstr>
      <vt:lpstr>       Единая форма одежды</vt:lpstr>
      <vt:lpstr>Презентация PowerPoint</vt:lpstr>
      <vt:lpstr>Презентация PowerPoint</vt:lpstr>
      <vt:lpstr>          Показатели  качества и успеваемости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Данные обученности учащихся по учебным предметам в целом (показатель – качество обучения)</vt:lpstr>
      <vt:lpstr>Показатели обученности в классах по предметам, на которые выделены дополнительные часы  на расширенное изучение курса    в 2017-2018 учебном году                                    </vt:lpstr>
      <vt:lpstr>13 апреля 2018 года –   итоговое собеседование  по предмету «русский язык»  в 9 классах</vt:lpstr>
      <vt:lpstr>Всероссийские проверочные работы  в 4-х классах</vt:lpstr>
      <vt:lpstr>Всероссийские проверочные работы  в 5-х, 6-х классах</vt:lpstr>
      <vt:lpstr>     Итоги олимпиад (муниципальный уровень)</vt:lpstr>
      <vt:lpstr>Итоги научно-практических              конференций</vt:lpstr>
      <vt:lpstr>      Итоги конкурсов  различной направленности</vt:lpstr>
      <vt:lpstr>Презентация PowerPoint</vt:lpstr>
      <vt:lpstr>Открытые уроки, мероприятия</vt:lpstr>
      <vt:lpstr>Внеурочная деятельность</vt:lpstr>
      <vt:lpstr>Исследовательская работа, защита проектов</vt:lpstr>
      <vt:lpstr>Занятия с будущими первоклассниками,  родительское собрание</vt:lpstr>
      <vt:lpstr>Организация воспитательного процесса в школе</vt:lpstr>
      <vt:lpstr>Презентация PowerPoint</vt:lpstr>
      <vt:lpstr>Презентация PowerPoint</vt:lpstr>
      <vt:lpstr>Российское движение школьников</vt:lpstr>
      <vt:lpstr>Российское движение  школьников</vt:lpstr>
      <vt:lpstr>Презентация PowerPoint</vt:lpstr>
      <vt:lpstr>Российское движение  школьников</vt:lpstr>
      <vt:lpstr>Презентация PowerPoint</vt:lpstr>
      <vt:lpstr>Сбор макулатуры</vt:lpstr>
      <vt:lpstr>Сбор пластики</vt:lpstr>
      <vt:lpstr>Организация питания</vt:lpstr>
      <vt:lpstr>Медицинское сопровождение  учебно-воспитательного процесса</vt:lpstr>
      <vt:lpstr> Обеспечение  безопасности</vt:lpstr>
      <vt:lpstr>  Социальное партнёрство</vt:lpstr>
      <vt:lpstr>  Основные направления ближайшего развития школы</vt:lpstr>
      <vt:lpstr>  Основные направления  развития школы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Владимир</dc:creator>
  <cp:lastModifiedBy>Гольфия</cp:lastModifiedBy>
  <cp:revision>257</cp:revision>
  <dcterms:created xsi:type="dcterms:W3CDTF">2007-03-14T10:06:30Z</dcterms:created>
  <dcterms:modified xsi:type="dcterms:W3CDTF">2018-05-06T08:05:10Z</dcterms:modified>
</cp:coreProperties>
</file>